
<file path=[Content_Types].xml><?xml version="1.0" encoding="utf-8"?>
<Types xmlns="http://schemas.openxmlformats.org/package/2006/content-types">
  <Default Extension="jpeg" ContentType="image/jpeg"/>
  <Default Extension="jpg" ContentType="image/jp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4"/>
  </p:sldMasterIdLst>
  <p:notesMasterIdLst>
    <p:notesMasterId r:id="rId31"/>
  </p:notesMasterIdLst>
  <p:sldIdLst>
    <p:sldId id="256" r:id="rId5"/>
    <p:sldId id="257" r:id="rId6"/>
    <p:sldId id="262" r:id="rId7"/>
    <p:sldId id="267" r:id="rId8"/>
    <p:sldId id="289" r:id="rId9"/>
    <p:sldId id="261" r:id="rId10"/>
    <p:sldId id="268" r:id="rId11"/>
    <p:sldId id="264" r:id="rId12"/>
    <p:sldId id="296" r:id="rId13"/>
    <p:sldId id="288" r:id="rId14"/>
    <p:sldId id="269" r:id="rId15"/>
    <p:sldId id="270" r:id="rId16"/>
    <p:sldId id="293" r:id="rId17"/>
    <p:sldId id="292" r:id="rId18"/>
    <p:sldId id="271" r:id="rId19"/>
    <p:sldId id="290" r:id="rId20"/>
    <p:sldId id="287" r:id="rId21"/>
    <p:sldId id="272" r:id="rId22"/>
    <p:sldId id="274" r:id="rId23"/>
    <p:sldId id="275" r:id="rId24"/>
    <p:sldId id="278" r:id="rId25"/>
    <p:sldId id="279" r:id="rId26"/>
    <p:sldId id="280" r:id="rId27"/>
    <p:sldId id="285" r:id="rId28"/>
    <p:sldId id="286" r:id="rId29"/>
    <p:sldId id="297" r:id="rId30"/>
  </p:sldIdLst>
  <p:sldSz cx="12192000" cy="6858000"/>
  <p:notesSz cx="12192000" cy="6858000"/>
  <p:defaultTextStyle>
    <a:defPPr>
      <a:defRPr kern="0"/>
    </a:defPPr>
  </p:defaultTextStyle>
  <p:extLst>
    <p:ext uri="{EFAFB233-063F-42B5-8137-9DF3F51BA10A}">
      <p15:sldGuideLst xmlns:p15="http://schemas.microsoft.com/office/powerpoint/2012/main">
        <p15:guide id="1" orient="horz" pos="2880">
          <p15:clr>
            <a:srgbClr val="A4A3A4"/>
          </p15:clr>
        </p15:guide>
        <p15:guide id="2" pos="216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18F93CA-83BD-48B4-8E9F-F9B6BF4FE4F1}" v="16" dt="2025-07-17T14:11:21.258"/>
  </p1510:revLst>
</p1510:revInfo>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6175" autoAdjust="0"/>
    <p:restoredTop sz="91583" autoAdjust="0"/>
  </p:normalViewPr>
  <p:slideViewPr>
    <p:cSldViewPr>
      <p:cViewPr varScale="1">
        <p:scale>
          <a:sx n="99" d="100"/>
          <a:sy n="99" d="100"/>
        </p:scale>
        <p:origin x="84" y="132"/>
      </p:cViewPr>
      <p:guideLst>
        <p:guide orient="horz" pos="2880"/>
        <p:guide pos="216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21" Type="http://schemas.openxmlformats.org/officeDocument/2006/relationships/slide" Target="slides/slide17.xml"/><Relationship Id="rId34" Type="http://schemas.openxmlformats.org/officeDocument/2006/relationships/theme" Target="theme/theme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presProps" Target="presProps.xml"/><Relationship Id="rId37" Type="http://schemas.microsoft.com/office/2015/10/relationships/revisionInfo" Target="revisionInfo.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microsoft.com/office/2016/11/relationships/changesInfo" Target="changesInfos/changesInfo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tableStyles" Target="tableStyles.xml"/><Relationship Id="rId8" Type="http://schemas.openxmlformats.org/officeDocument/2006/relationships/slide" Target="slides/slide4.xml"/><Relationship Id="rId3" Type="http://schemas.openxmlformats.org/officeDocument/2006/relationships/customXml" Target="../customXml/item3.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Leah Challis" userId="6861ec24-8ab5-4ecd-bafb-46d43ef21ad4" providerId="ADAL" clId="{B532CB4B-C0FB-4CD4-8A6F-2A85659049B9}"/>
    <pc:docChg chg="custSel modSld">
      <pc:chgData name="Leah Challis" userId="6861ec24-8ab5-4ecd-bafb-46d43ef21ad4" providerId="ADAL" clId="{B532CB4B-C0FB-4CD4-8A6F-2A85659049B9}" dt="2025-06-24T07:16:02.711" v="46" actId="20577"/>
      <pc:docMkLst>
        <pc:docMk/>
      </pc:docMkLst>
      <pc:sldChg chg="modSp mod">
        <pc:chgData name="Leah Challis" userId="6861ec24-8ab5-4ecd-bafb-46d43ef21ad4" providerId="ADAL" clId="{B532CB4B-C0FB-4CD4-8A6F-2A85659049B9}" dt="2025-06-24T07:13:04.251" v="8" actId="20577"/>
        <pc:sldMkLst>
          <pc:docMk/>
          <pc:sldMk cId="0" sldId="256"/>
        </pc:sldMkLst>
        <pc:spChg chg="mod">
          <ac:chgData name="Leah Challis" userId="6861ec24-8ab5-4ecd-bafb-46d43ef21ad4" providerId="ADAL" clId="{B532CB4B-C0FB-4CD4-8A6F-2A85659049B9}" dt="2025-06-24T07:13:04.251" v="8" actId="20577"/>
          <ac:spMkLst>
            <pc:docMk/>
            <pc:sldMk cId="0" sldId="256"/>
            <ac:spMk id="3" creationId="{00000000-0000-0000-0000-000000000000}"/>
          </ac:spMkLst>
        </pc:spChg>
      </pc:sldChg>
      <pc:sldChg chg="modSp mod">
        <pc:chgData name="Leah Challis" userId="6861ec24-8ab5-4ecd-bafb-46d43ef21ad4" providerId="ADAL" clId="{B532CB4B-C0FB-4CD4-8A6F-2A85659049B9}" dt="2025-06-24T07:13:17.445" v="30" actId="20577"/>
        <pc:sldMkLst>
          <pc:docMk/>
          <pc:sldMk cId="0" sldId="257"/>
        </pc:sldMkLst>
        <pc:spChg chg="mod">
          <ac:chgData name="Leah Challis" userId="6861ec24-8ab5-4ecd-bafb-46d43ef21ad4" providerId="ADAL" clId="{B532CB4B-C0FB-4CD4-8A6F-2A85659049B9}" dt="2025-06-24T07:13:17.445" v="30" actId="20577"/>
          <ac:spMkLst>
            <pc:docMk/>
            <pc:sldMk cId="0" sldId="257"/>
            <ac:spMk id="5" creationId="{00000000-0000-0000-0000-000000000000}"/>
          </ac:spMkLst>
        </pc:spChg>
      </pc:sldChg>
      <pc:sldChg chg="modSp mod">
        <pc:chgData name="Leah Challis" userId="6861ec24-8ab5-4ecd-bafb-46d43ef21ad4" providerId="ADAL" clId="{B532CB4B-C0FB-4CD4-8A6F-2A85659049B9}" dt="2025-06-24T07:15:18.753" v="31" actId="122"/>
        <pc:sldMkLst>
          <pc:docMk/>
          <pc:sldMk cId="0" sldId="279"/>
        </pc:sldMkLst>
        <pc:spChg chg="mod">
          <ac:chgData name="Leah Challis" userId="6861ec24-8ab5-4ecd-bafb-46d43ef21ad4" providerId="ADAL" clId="{B532CB4B-C0FB-4CD4-8A6F-2A85659049B9}" dt="2025-06-24T07:15:18.753" v="31" actId="122"/>
          <ac:spMkLst>
            <pc:docMk/>
            <pc:sldMk cId="0" sldId="279"/>
            <ac:spMk id="7" creationId="{00000000-0000-0000-0000-000000000000}"/>
          </ac:spMkLst>
        </pc:spChg>
      </pc:sldChg>
      <pc:sldChg chg="modSp mod">
        <pc:chgData name="Leah Challis" userId="6861ec24-8ab5-4ecd-bafb-46d43ef21ad4" providerId="ADAL" clId="{B532CB4B-C0FB-4CD4-8A6F-2A85659049B9}" dt="2025-06-24T07:15:26.621" v="32" actId="122"/>
        <pc:sldMkLst>
          <pc:docMk/>
          <pc:sldMk cId="0" sldId="280"/>
        </pc:sldMkLst>
        <pc:spChg chg="mod">
          <ac:chgData name="Leah Challis" userId="6861ec24-8ab5-4ecd-bafb-46d43ef21ad4" providerId="ADAL" clId="{B532CB4B-C0FB-4CD4-8A6F-2A85659049B9}" dt="2025-06-24T07:15:26.621" v="32" actId="122"/>
          <ac:spMkLst>
            <pc:docMk/>
            <pc:sldMk cId="0" sldId="280"/>
            <ac:spMk id="5" creationId="{08CA6001-E067-8C08-B004-12A08E216623}"/>
          </ac:spMkLst>
        </pc:spChg>
      </pc:sldChg>
      <pc:sldChg chg="modSp mod">
        <pc:chgData name="Leah Challis" userId="6861ec24-8ab5-4ecd-bafb-46d43ef21ad4" providerId="ADAL" clId="{B532CB4B-C0FB-4CD4-8A6F-2A85659049B9}" dt="2025-06-24T07:15:43.835" v="44" actId="20577"/>
        <pc:sldMkLst>
          <pc:docMk/>
          <pc:sldMk cId="0" sldId="285"/>
        </pc:sldMkLst>
        <pc:spChg chg="mod">
          <ac:chgData name="Leah Challis" userId="6861ec24-8ab5-4ecd-bafb-46d43ef21ad4" providerId="ADAL" clId="{B532CB4B-C0FB-4CD4-8A6F-2A85659049B9}" dt="2025-06-24T07:15:33.111" v="33" actId="1076"/>
          <ac:spMkLst>
            <pc:docMk/>
            <pc:sldMk cId="0" sldId="285"/>
            <ac:spMk id="2" creationId="{00000000-0000-0000-0000-000000000000}"/>
          </ac:spMkLst>
        </pc:spChg>
        <pc:spChg chg="mod">
          <ac:chgData name="Leah Challis" userId="6861ec24-8ab5-4ecd-bafb-46d43ef21ad4" providerId="ADAL" clId="{B532CB4B-C0FB-4CD4-8A6F-2A85659049B9}" dt="2025-06-24T07:15:43.835" v="44" actId="20577"/>
          <ac:spMkLst>
            <pc:docMk/>
            <pc:sldMk cId="0" sldId="285"/>
            <ac:spMk id="8" creationId="{00000000-0000-0000-0000-000000000000}"/>
          </ac:spMkLst>
        </pc:spChg>
      </pc:sldChg>
      <pc:sldChg chg="modSp mod">
        <pc:chgData name="Leah Challis" userId="6861ec24-8ab5-4ecd-bafb-46d43ef21ad4" providerId="ADAL" clId="{B532CB4B-C0FB-4CD4-8A6F-2A85659049B9}" dt="2025-06-24T07:16:02.711" v="46" actId="20577"/>
        <pc:sldMkLst>
          <pc:docMk/>
          <pc:sldMk cId="0" sldId="286"/>
        </pc:sldMkLst>
        <pc:spChg chg="mod">
          <ac:chgData name="Leah Challis" userId="6861ec24-8ab5-4ecd-bafb-46d43ef21ad4" providerId="ADAL" clId="{B532CB4B-C0FB-4CD4-8A6F-2A85659049B9}" dt="2025-06-24T07:16:02.711" v="46" actId="20577"/>
          <ac:spMkLst>
            <pc:docMk/>
            <pc:sldMk cId="0" sldId="286"/>
            <ac:spMk id="3" creationId="{00000000-0000-0000-0000-000000000000}"/>
          </ac:spMkLst>
        </pc:spChg>
      </pc:sldChg>
    </pc:docChg>
  </pc:docChgLst>
  <pc:docChgLst>
    <pc:chgData name="Leah Challis" userId="6861ec24-8ab5-4ecd-bafb-46d43ef21ad4" providerId="ADAL" clId="{018F93CA-83BD-48B4-8E9F-F9B6BF4FE4F1}"/>
    <pc:docChg chg="undo custSel addSld delSld modSld">
      <pc:chgData name="Leah Challis" userId="6861ec24-8ab5-4ecd-bafb-46d43ef21ad4" providerId="ADAL" clId="{018F93CA-83BD-48B4-8E9F-F9B6BF4FE4F1}" dt="2025-07-17T14:17:16.394" v="418" actId="313"/>
      <pc:docMkLst>
        <pc:docMk/>
      </pc:docMkLst>
      <pc:sldChg chg="modSp mod">
        <pc:chgData name="Leah Challis" userId="6861ec24-8ab5-4ecd-bafb-46d43ef21ad4" providerId="ADAL" clId="{018F93CA-83BD-48B4-8E9F-F9B6BF4FE4F1}" dt="2025-07-17T09:33:23.657" v="204" actId="14100"/>
        <pc:sldMkLst>
          <pc:docMk/>
          <pc:sldMk cId="0" sldId="268"/>
        </pc:sldMkLst>
        <pc:spChg chg="mod">
          <ac:chgData name="Leah Challis" userId="6861ec24-8ab5-4ecd-bafb-46d43ef21ad4" providerId="ADAL" clId="{018F93CA-83BD-48B4-8E9F-F9B6BF4FE4F1}" dt="2025-07-17T09:33:23.657" v="204" actId="14100"/>
          <ac:spMkLst>
            <pc:docMk/>
            <pc:sldMk cId="0" sldId="268"/>
            <ac:spMk id="3" creationId="{00000000-0000-0000-0000-000000000000}"/>
          </ac:spMkLst>
        </pc:spChg>
      </pc:sldChg>
      <pc:sldChg chg="modSp mod">
        <pc:chgData name="Leah Challis" userId="6861ec24-8ab5-4ecd-bafb-46d43ef21ad4" providerId="ADAL" clId="{018F93CA-83BD-48B4-8E9F-F9B6BF4FE4F1}" dt="2025-07-17T14:11:53.697" v="411" actId="20577"/>
        <pc:sldMkLst>
          <pc:docMk/>
          <pc:sldMk cId="0" sldId="285"/>
        </pc:sldMkLst>
        <pc:spChg chg="mod">
          <ac:chgData name="Leah Challis" userId="6861ec24-8ab5-4ecd-bafb-46d43ef21ad4" providerId="ADAL" clId="{018F93CA-83BD-48B4-8E9F-F9B6BF4FE4F1}" dt="2025-07-17T14:11:53.697" v="411" actId="20577"/>
          <ac:spMkLst>
            <pc:docMk/>
            <pc:sldMk cId="0" sldId="285"/>
            <ac:spMk id="8" creationId="{00000000-0000-0000-0000-000000000000}"/>
          </ac:spMkLst>
        </pc:spChg>
      </pc:sldChg>
      <pc:sldChg chg="addSp delSp modSp mod">
        <pc:chgData name="Leah Challis" userId="6861ec24-8ab5-4ecd-bafb-46d43ef21ad4" providerId="ADAL" clId="{018F93CA-83BD-48B4-8E9F-F9B6BF4FE4F1}" dt="2025-07-17T09:39:25.755" v="253" actId="255"/>
        <pc:sldMkLst>
          <pc:docMk/>
          <pc:sldMk cId="1195839088" sldId="290"/>
        </pc:sldMkLst>
        <pc:spChg chg="mod">
          <ac:chgData name="Leah Challis" userId="6861ec24-8ab5-4ecd-bafb-46d43ef21ad4" providerId="ADAL" clId="{018F93CA-83BD-48B4-8E9F-F9B6BF4FE4F1}" dt="2025-07-17T09:35:16.142" v="217" actId="1076"/>
          <ac:spMkLst>
            <pc:docMk/>
            <pc:sldMk cId="1195839088" sldId="290"/>
            <ac:spMk id="3" creationId="{00000000-0000-0000-0000-000000000000}"/>
          </ac:spMkLst>
        </pc:spChg>
        <pc:spChg chg="add mod">
          <ac:chgData name="Leah Challis" userId="6861ec24-8ab5-4ecd-bafb-46d43ef21ad4" providerId="ADAL" clId="{018F93CA-83BD-48B4-8E9F-F9B6BF4FE4F1}" dt="2025-07-17T09:39:25.755" v="253" actId="255"/>
          <ac:spMkLst>
            <pc:docMk/>
            <pc:sldMk cId="1195839088" sldId="290"/>
            <ac:spMk id="4" creationId="{13A8EE44-D139-E152-ABB0-3C0A54AD31EC}"/>
          </ac:spMkLst>
        </pc:spChg>
        <pc:spChg chg="del">
          <ac:chgData name="Leah Challis" userId="6861ec24-8ab5-4ecd-bafb-46d43ef21ad4" providerId="ADAL" clId="{018F93CA-83BD-48B4-8E9F-F9B6BF4FE4F1}" dt="2025-07-17T09:35:12.201" v="216" actId="478"/>
          <ac:spMkLst>
            <pc:docMk/>
            <pc:sldMk cId="1195839088" sldId="290"/>
            <ac:spMk id="8" creationId="{AB5DF584-CCF9-2F5B-08B6-B85E1899DDCE}"/>
          </ac:spMkLst>
        </pc:spChg>
        <pc:spChg chg="mod">
          <ac:chgData name="Leah Challis" userId="6861ec24-8ab5-4ecd-bafb-46d43ef21ad4" providerId="ADAL" clId="{018F93CA-83BD-48B4-8E9F-F9B6BF4FE4F1}" dt="2025-07-17T09:35:52.138" v="220" actId="1076"/>
          <ac:spMkLst>
            <pc:docMk/>
            <pc:sldMk cId="1195839088" sldId="290"/>
            <ac:spMk id="12" creationId="{0724520D-50C1-0476-F2A6-BE592481FA26}"/>
          </ac:spMkLst>
        </pc:spChg>
        <pc:spChg chg="mod">
          <ac:chgData name="Leah Challis" userId="6861ec24-8ab5-4ecd-bafb-46d43ef21ad4" providerId="ADAL" clId="{018F93CA-83BD-48B4-8E9F-F9B6BF4FE4F1}" dt="2025-07-17T09:35:19.886" v="218" actId="1076"/>
          <ac:spMkLst>
            <pc:docMk/>
            <pc:sldMk cId="1195839088" sldId="290"/>
            <ac:spMk id="13" creationId="{C5CCC696-E648-2629-6866-86E1BD05FFF4}"/>
          </ac:spMkLst>
        </pc:spChg>
        <pc:spChg chg="mod">
          <ac:chgData name="Leah Challis" userId="6861ec24-8ab5-4ecd-bafb-46d43ef21ad4" providerId="ADAL" clId="{018F93CA-83BD-48B4-8E9F-F9B6BF4FE4F1}" dt="2025-07-17T09:35:56.636" v="221" actId="1076"/>
          <ac:spMkLst>
            <pc:docMk/>
            <pc:sldMk cId="1195839088" sldId="290"/>
            <ac:spMk id="14" creationId="{5C6F7424-920A-0192-2F2A-8F628756DBDB}"/>
          </ac:spMkLst>
        </pc:spChg>
        <pc:picChg chg="del">
          <ac:chgData name="Leah Challis" userId="6861ec24-8ab5-4ecd-bafb-46d43ef21ad4" providerId="ADAL" clId="{018F93CA-83BD-48B4-8E9F-F9B6BF4FE4F1}" dt="2025-07-17T09:35:08.540" v="215" actId="478"/>
          <ac:picMkLst>
            <pc:docMk/>
            <pc:sldMk cId="1195839088" sldId="290"/>
            <ac:picMk id="10" creationId="{CC857EDF-43F5-8698-EE1C-8EB76CBF9CA5}"/>
          </ac:picMkLst>
        </pc:picChg>
      </pc:sldChg>
      <pc:sldChg chg="modSp mod">
        <pc:chgData name="Leah Challis" userId="6861ec24-8ab5-4ecd-bafb-46d43ef21ad4" providerId="ADAL" clId="{018F93CA-83BD-48B4-8E9F-F9B6BF4FE4F1}" dt="2025-07-17T09:34:20.262" v="211" actId="1076"/>
        <pc:sldMkLst>
          <pc:docMk/>
          <pc:sldMk cId="3779839125" sldId="292"/>
        </pc:sldMkLst>
        <pc:spChg chg="mod">
          <ac:chgData name="Leah Challis" userId="6861ec24-8ab5-4ecd-bafb-46d43ef21ad4" providerId="ADAL" clId="{018F93CA-83BD-48B4-8E9F-F9B6BF4FE4F1}" dt="2025-07-17T09:34:20.262" v="211" actId="1076"/>
          <ac:spMkLst>
            <pc:docMk/>
            <pc:sldMk cId="3779839125" sldId="292"/>
            <ac:spMk id="9" creationId="{390A61D1-2E2B-0311-C3EE-A941BE26E9AF}"/>
          </ac:spMkLst>
        </pc:spChg>
        <pc:picChg chg="mod">
          <ac:chgData name="Leah Challis" userId="6861ec24-8ab5-4ecd-bafb-46d43ef21ad4" providerId="ADAL" clId="{018F93CA-83BD-48B4-8E9F-F9B6BF4FE4F1}" dt="2025-07-17T09:34:03.392" v="208" actId="14100"/>
          <ac:picMkLst>
            <pc:docMk/>
            <pc:sldMk cId="3779839125" sldId="292"/>
            <ac:picMk id="7" creationId="{58621E62-7153-DFCC-97F7-E137C80BD751}"/>
          </ac:picMkLst>
        </pc:picChg>
        <pc:picChg chg="mod">
          <ac:chgData name="Leah Challis" userId="6861ec24-8ab5-4ecd-bafb-46d43ef21ad4" providerId="ADAL" clId="{018F93CA-83BD-48B4-8E9F-F9B6BF4FE4F1}" dt="2025-07-17T09:33:59.446" v="207" actId="1076"/>
          <ac:picMkLst>
            <pc:docMk/>
            <pc:sldMk cId="3779839125" sldId="292"/>
            <ac:picMk id="16" creationId="{9DDD1D4D-F72E-3495-78DA-1DB5C6D8B808}"/>
          </ac:picMkLst>
        </pc:picChg>
      </pc:sldChg>
      <pc:sldChg chg="modSp mod">
        <pc:chgData name="Leah Challis" userId="6861ec24-8ab5-4ecd-bafb-46d43ef21ad4" providerId="ADAL" clId="{018F93CA-83BD-48B4-8E9F-F9B6BF4FE4F1}" dt="2025-07-17T14:17:16.394" v="418" actId="313"/>
        <pc:sldMkLst>
          <pc:docMk/>
          <pc:sldMk cId="2292999060" sldId="293"/>
        </pc:sldMkLst>
        <pc:spChg chg="mod">
          <ac:chgData name="Leah Challis" userId="6861ec24-8ab5-4ecd-bafb-46d43ef21ad4" providerId="ADAL" clId="{018F93CA-83BD-48B4-8E9F-F9B6BF4FE4F1}" dt="2025-07-17T14:17:16.394" v="418" actId="313"/>
          <ac:spMkLst>
            <pc:docMk/>
            <pc:sldMk cId="2292999060" sldId="293"/>
            <ac:spMk id="4" creationId="{80E36B53-A5AB-602B-895A-7414F2097EEA}"/>
          </ac:spMkLst>
        </pc:spChg>
      </pc:sldChg>
      <pc:sldChg chg="addSp delSp modSp new mod chgLayout">
        <pc:chgData name="Leah Challis" userId="6861ec24-8ab5-4ecd-bafb-46d43ef21ad4" providerId="ADAL" clId="{018F93CA-83BD-48B4-8E9F-F9B6BF4FE4F1}" dt="2025-07-17T14:13:12.729" v="415" actId="2711"/>
        <pc:sldMkLst>
          <pc:docMk/>
          <pc:sldMk cId="2487143144" sldId="297"/>
        </pc:sldMkLst>
        <pc:spChg chg="del">
          <ac:chgData name="Leah Challis" userId="6861ec24-8ab5-4ecd-bafb-46d43ef21ad4" providerId="ADAL" clId="{018F93CA-83BD-48B4-8E9F-F9B6BF4FE4F1}" dt="2025-07-17T09:14:56.242" v="1" actId="478"/>
          <ac:spMkLst>
            <pc:docMk/>
            <pc:sldMk cId="2487143144" sldId="297"/>
            <ac:spMk id="2" creationId="{78D344B8-2E86-E671-2926-9F07B7A92D44}"/>
          </ac:spMkLst>
        </pc:spChg>
        <pc:spChg chg="mod ord">
          <ac:chgData name="Leah Challis" userId="6861ec24-8ab5-4ecd-bafb-46d43ef21ad4" providerId="ADAL" clId="{018F93CA-83BD-48B4-8E9F-F9B6BF4FE4F1}" dt="2025-07-17T14:12:55.057" v="414" actId="20577"/>
          <ac:spMkLst>
            <pc:docMk/>
            <pc:sldMk cId="2487143144" sldId="297"/>
            <ac:spMk id="3" creationId="{3A402E1D-E21A-F883-166E-D97B11E27D02}"/>
          </ac:spMkLst>
        </pc:spChg>
        <pc:spChg chg="add mod ord">
          <ac:chgData name="Leah Challis" userId="6861ec24-8ab5-4ecd-bafb-46d43ef21ad4" providerId="ADAL" clId="{018F93CA-83BD-48B4-8E9F-F9B6BF4FE4F1}" dt="2025-07-17T14:13:12.729" v="415" actId="2711"/>
          <ac:spMkLst>
            <pc:docMk/>
            <pc:sldMk cId="2487143144" sldId="297"/>
            <ac:spMk id="4" creationId="{5F23B6CA-5BC6-BD19-8EE0-44AB4D71BF72}"/>
          </ac:spMkLst>
        </pc:spChg>
      </pc:sldChg>
      <pc:sldChg chg="addSp delSp new del mod">
        <pc:chgData name="Leah Challis" userId="6861ec24-8ab5-4ecd-bafb-46d43ef21ad4" providerId="ADAL" clId="{018F93CA-83BD-48B4-8E9F-F9B6BF4FE4F1}" dt="2025-07-17T14:11:40.554" v="410" actId="2696"/>
        <pc:sldMkLst>
          <pc:docMk/>
          <pc:sldMk cId="2761165422" sldId="298"/>
        </pc:sldMkLst>
        <pc:spChg chg="add">
          <ac:chgData name="Leah Challis" userId="6861ec24-8ab5-4ecd-bafb-46d43ef21ad4" providerId="ADAL" clId="{018F93CA-83BD-48B4-8E9F-F9B6BF4FE4F1}" dt="2025-07-17T14:11:16.328" v="407"/>
          <ac:spMkLst>
            <pc:docMk/>
            <pc:sldMk cId="2761165422" sldId="298"/>
            <ac:spMk id="4" creationId="{243B62FF-5C52-C9F1-1B45-FB778F56D816}"/>
          </ac:spMkLst>
        </pc:spChg>
        <pc:picChg chg="add del">
          <ac:chgData name="Leah Challis" userId="6861ec24-8ab5-4ecd-bafb-46d43ef21ad4" providerId="ADAL" clId="{018F93CA-83BD-48B4-8E9F-F9B6BF4FE4F1}" dt="2025-07-17T14:11:29.168" v="409" actId="478"/>
          <ac:picMkLst>
            <pc:docMk/>
            <pc:sldMk cId="2761165422" sldId="298"/>
            <ac:picMk id="5" creationId="{9F2F3361-5035-ACCB-C3EC-617930579CDF}"/>
          </ac:picMkLst>
        </pc:picChg>
      </pc:sldChg>
      <pc:sldChg chg="new del">
        <pc:chgData name="Leah Challis" userId="6861ec24-8ab5-4ecd-bafb-46d43ef21ad4" providerId="ADAL" clId="{018F93CA-83BD-48B4-8E9F-F9B6BF4FE4F1}" dt="2025-07-17T09:41:13.645" v="255" actId="47"/>
        <pc:sldMkLst>
          <pc:docMk/>
          <pc:sldMk cId="3111413533" sldId="299"/>
        </pc:sldMkLst>
      </pc:sldChg>
      <pc:sldChg chg="delSp modSp add del mod">
        <pc:chgData name="Leah Challis" userId="6861ec24-8ab5-4ecd-bafb-46d43ef21ad4" providerId="ADAL" clId="{018F93CA-83BD-48B4-8E9F-F9B6BF4FE4F1}" dt="2025-07-17T09:43:58.527" v="324" actId="47"/>
        <pc:sldMkLst>
          <pc:docMk/>
          <pc:sldMk cId="3111728679" sldId="299"/>
        </pc:sldMkLst>
        <pc:spChg chg="mod">
          <ac:chgData name="Leah Challis" userId="6861ec24-8ab5-4ecd-bafb-46d43ef21ad4" providerId="ADAL" clId="{018F93CA-83BD-48B4-8E9F-F9B6BF4FE4F1}" dt="2025-07-17T09:43:25.935" v="323" actId="20577"/>
          <ac:spMkLst>
            <pc:docMk/>
            <pc:sldMk cId="3111728679" sldId="299"/>
            <ac:spMk id="2" creationId="{4CB346C2-8251-AB5A-B538-1FD6221726D8}"/>
          </ac:spMkLst>
        </pc:spChg>
        <pc:spChg chg="del">
          <ac:chgData name="Leah Challis" userId="6861ec24-8ab5-4ecd-bafb-46d43ef21ad4" providerId="ADAL" clId="{018F93CA-83BD-48B4-8E9F-F9B6BF4FE4F1}" dt="2025-07-17T09:41:26.418" v="257" actId="478"/>
          <ac:spMkLst>
            <pc:docMk/>
            <pc:sldMk cId="3111728679" sldId="299"/>
            <ac:spMk id="3" creationId="{96740609-4357-66A3-601B-B3BB6041F1A6}"/>
          </ac:spMkLst>
        </pc:spChg>
        <pc:spChg chg="del">
          <ac:chgData name="Leah Challis" userId="6861ec24-8ab5-4ecd-bafb-46d43ef21ad4" providerId="ADAL" clId="{018F93CA-83BD-48B4-8E9F-F9B6BF4FE4F1}" dt="2025-07-17T09:41:35.332" v="261" actId="478"/>
          <ac:spMkLst>
            <pc:docMk/>
            <pc:sldMk cId="3111728679" sldId="299"/>
            <ac:spMk id="4" creationId="{1C8EC05D-E984-73AC-3E53-F52096A6EA1A}"/>
          </ac:spMkLst>
        </pc:spChg>
        <pc:spChg chg="del">
          <ac:chgData name="Leah Challis" userId="6861ec24-8ab5-4ecd-bafb-46d43ef21ad4" providerId="ADAL" clId="{018F93CA-83BD-48B4-8E9F-F9B6BF4FE4F1}" dt="2025-07-17T09:41:31.113" v="259" actId="478"/>
          <ac:spMkLst>
            <pc:docMk/>
            <pc:sldMk cId="3111728679" sldId="299"/>
            <ac:spMk id="12" creationId="{A6CF9B12-5CE4-6F07-60DA-4D37A60EED08}"/>
          </ac:spMkLst>
        </pc:spChg>
        <pc:spChg chg="del">
          <ac:chgData name="Leah Challis" userId="6861ec24-8ab5-4ecd-bafb-46d43ef21ad4" providerId="ADAL" clId="{018F93CA-83BD-48B4-8E9F-F9B6BF4FE4F1}" dt="2025-07-17T09:41:28.259" v="258" actId="478"/>
          <ac:spMkLst>
            <pc:docMk/>
            <pc:sldMk cId="3111728679" sldId="299"/>
            <ac:spMk id="13" creationId="{BBC283F2-167A-8755-5F28-218C9ECF5D76}"/>
          </ac:spMkLst>
        </pc:spChg>
        <pc:spChg chg="del">
          <ac:chgData name="Leah Challis" userId="6861ec24-8ab5-4ecd-bafb-46d43ef21ad4" providerId="ADAL" clId="{018F93CA-83BD-48B4-8E9F-F9B6BF4FE4F1}" dt="2025-07-17T09:41:33.700" v="260" actId="478"/>
          <ac:spMkLst>
            <pc:docMk/>
            <pc:sldMk cId="3111728679" sldId="299"/>
            <ac:spMk id="14" creationId="{C1BF789E-102A-FC37-30A9-E8A1042F79E6}"/>
          </ac:spMkLst>
        </pc:spChg>
        <pc:picChg chg="del">
          <ac:chgData name="Leah Challis" userId="6861ec24-8ab5-4ecd-bafb-46d43ef21ad4" providerId="ADAL" clId="{018F93CA-83BD-48B4-8E9F-F9B6BF4FE4F1}" dt="2025-07-17T09:43:06.655" v="322" actId="478"/>
          <ac:picMkLst>
            <pc:docMk/>
            <pc:sldMk cId="3111728679" sldId="299"/>
            <ac:picMk id="15" creationId="{118432E6-8D9A-E4CA-F6C6-70ACAC2947C4}"/>
          </ac:picMkLst>
        </pc:picChg>
      </pc:sldChg>
    </pc:docChg>
  </pc:docChgLst>
  <pc:docChgLst>
    <pc:chgData name="Leah Challis" userId="6861ec24-8ab5-4ecd-bafb-46d43ef21ad4" providerId="ADAL" clId="{FBE68C25-F225-47E2-B9B9-954679850A6B}"/>
    <pc:docChg chg="modSld">
      <pc:chgData name="Leah Challis" userId="6861ec24-8ab5-4ecd-bafb-46d43ef21ad4" providerId="ADAL" clId="{FBE68C25-F225-47E2-B9B9-954679850A6B}" dt="2025-01-28T10:27:13.939" v="0" actId="2710"/>
      <pc:docMkLst>
        <pc:docMk/>
      </pc:docMkLst>
      <pc:sldChg chg="modSp mod">
        <pc:chgData name="Leah Challis" userId="6861ec24-8ab5-4ecd-bafb-46d43ef21ad4" providerId="ADAL" clId="{FBE68C25-F225-47E2-B9B9-954679850A6B}" dt="2025-01-28T10:27:13.939" v="0" actId="2710"/>
        <pc:sldMkLst>
          <pc:docMk/>
          <pc:sldMk cId="0" sldId="274"/>
        </pc:sldMkLst>
      </pc:sldChg>
    </pc:docChg>
  </pc:docChgLst>
</pc:chgInfo>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502ADD3-5855-4E9C-B54A-A2CEB7581E05}" type="doc">
      <dgm:prSet loTypeId="urn:microsoft.com/office/officeart/2005/8/layout/pyramid1" loCatId="pyramid" qsTypeId="urn:microsoft.com/office/officeart/2005/8/quickstyle/simple1" qsCatId="simple" csTypeId="urn:microsoft.com/office/officeart/2005/8/colors/colorful5" csCatId="colorful" phldr="1"/>
      <dgm:spPr/>
    </dgm:pt>
    <dgm:pt modelId="{EB83B9AB-F2D2-450A-AE10-22D3B40BD737}">
      <dgm:prSet phldrT="[Text]" phldr="0" custT="1"/>
      <dgm:spPr/>
      <dgm:t>
        <a:bodyPr/>
        <a:lstStyle/>
        <a:p>
          <a:pPr rtl="0"/>
          <a:r>
            <a:rPr lang="en-US" sz="1600" dirty="0">
              <a:latin typeface="Sassoon Infant Std"/>
            </a:rPr>
            <a:t> </a:t>
          </a:r>
          <a:r>
            <a:rPr lang="en-US" sz="1600" b="1" u="sng" dirty="0">
              <a:latin typeface="Sassoon Infant Std"/>
            </a:rPr>
            <a:t>High Needs Support</a:t>
          </a:r>
          <a:r>
            <a:rPr lang="en-US" sz="1600" b="0" u="none" dirty="0">
              <a:latin typeface="Sassoon Infant Std"/>
            </a:rPr>
            <a:t> </a:t>
          </a:r>
        </a:p>
        <a:p>
          <a:pPr rtl="0"/>
          <a:r>
            <a:rPr lang="en-US" sz="1600" b="0" u="none" dirty="0">
              <a:latin typeface="Sassoon Infant Std"/>
            </a:rPr>
            <a:t>This support is provided for a </a:t>
          </a:r>
          <a:r>
            <a:rPr lang="en-US" sz="1600" b="1" i="1" u="none" dirty="0">
              <a:latin typeface="Sassoon Infant Std"/>
            </a:rPr>
            <a:t>small number of the  highest needs children. </a:t>
          </a:r>
          <a:r>
            <a:rPr lang="en-US" sz="1600" b="0" i="1" u="none" dirty="0">
              <a:latin typeface="Sassoon Infant Std"/>
            </a:rPr>
            <a:t>It</a:t>
          </a:r>
          <a:r>
            <a:rPr lang="en-US" sz="1600" b="0" u="none" dirty="0">
              <a:latin typeface="Sassoon Infant Std"/>
            </a:rPr>
            <a:t> may include specialist input from external professionals such as the TDPC, paediatricians or educational psychologists. Additional support could also involve 1:1 LSA support to enable access to education, as well as comprehensive support for physical, communication, SEMH or sensory needs. At this stage, an Education, Health and Care Needs Assessment (EHCNA) might be considered.</a:t>
          </a:r>
        </a:p>
      </dgm:t>
    </dgm:pt>
    <dgm:pt modelId="{B7C7B676-CC38-48C1-B484-58A17D76458D}" type="parTrans" cxnId="{C21ABCDF-A4A3-47F7-BE48-0B43A3CDC589}">
      <dgm:prSet/>
      <dgm:spPr/>
      <dgm:t>
        <a:bodyPr/>
        <a:lstStyle/>
        <a:p>
          <a:endParaRPr lang="en-GB"/>
        </a:p>
      </dgm:t>
    </dgm:pt>
    <dgm:pt modelId="{069C5586-3398-4CDB-8164-D87D96F219F8}" type="sibTrans" cxnId="{C21ABCDF-A4A3-47F7-BE48-0B43A3CDC589}">
      <dgm:prSet/>
      <dgm:spPr/>
      <dgm:t>
        <a:bodyPr/>
        <a:lstStyle/>
        <a:p>
          <a:endParaRPr lang="en-US"/>
        </a:p>
      </dgm:t>
    </dgm:pt>
    <dgm:pt modelId="{9C7A796A-549B-4C2E-8811-7B9A25397C95}">
      <dgm:prSet phldr="0" custT="1"/>
      <dgm:spPr/>
      <dgm:t>
        <a:bodyPr/>
        <a:lstStyle/>
        <a:p>
          <a:pPr rtl="0"/>
          <a:r>
            <a:rPr lang="en-US" sz="1600" b="1" u="sng" dirty="0">
              <a:latin typeface="Sassoon Infant Std" panose="020B0503020103030203" pitchFamily="34" charset="0"/>
            </a:rPr>
            <a:t>Universal Provision</a:t>
          </a:r>
          <a:r>
            <a:rPr lang="en-US" sz="1600" b="0" u="none" dirty="0">
              <a:latin typeface="Sassoon Infant Std" panose="020B0503020103030203" pitchFamily="34" charset="0"/>
            </a:rPr>
            <a:t> </a:t>
          </a:r>
        </a:p>
        <a:p>
          <a:pPr rtl="0"/>
          <a:r>
            <a:rPr lang="en-US" sz="1600" b="0" u="none" dirty="0">
              <a:latin typeface="Sassoon Infant Std" panose="020B0503020103030203" pitchFamily="34" charset="0"/>
            </a:rPr>
            <a:t>This is available to </a:t>
          </a:r>
          <a:r>
            <a:rPr lang="en-US" sz="1600" b="1" i="1" u="none" dirty="0">
              <a:latin typeface="Sassoon Infant Std" panose="020B0503020103030203" pitchFamily="34" charset="0"/>
            </a:rPr>
            <a:t>all/most children</a:t>
          </a:r>
          <a:r>
            <a:rPr lang="en-US" sz="1600" b="0" u="none" dirty="0">
              <a:latin typeface="Sassoon Infant Std" panose="020B0503020103030203" pitchFamily="34" charset="0"/>
            </a:rPr>
            <a:t> and may include: adaptations to tasks or activities, a range of recording methods, additional learning resources e.g. concrete maths equipment, word or vocabulary mats, seating plans, movement breaks, wobble cushions, fidgets or visual timetables. Group interventions or support may  be offered such as ELSA, Forest School, Talkabout or Rapid </a:t>
          </a:r>
          <a:r>
            <a:rPr lang="en-US" sz="1600" b="0" u="none" dirty="0" err="1">
              <a:latin typeface="Sassoon Infant Std" panose="020B0503020103030203" pitchFamily="34" charset="0"/>
            </a:rPr>
            <a:t>Maths</a:t>
          </a:r>
          <a:r>
            <a:rPr lang="en-US" sz="1600" b="0" u="none" dirty="0">
              <a:latin typeface="Sassoon Infant Std" panose="020B0503020103030203" pitchFamily="34" charset="0"/>
            </a:rPr>
            <a:t>/Writing. </a:t>
          </a:r>
        </a:p>
      </dgm:t>
    </dgm:pt>
    <dgm:pt modelId="{38CE07EE-4503-4D4D-9EEA-D808F112A238}" type="parTrans" cxnId="{84BD9444-5686-4C3B-9EF1-D38BDA9D56E0}">
      <dgm:prSet/>
      <dgm:spPr/>
      <dgm:t>
        <a:bodyPr/>
        <a:lstStyle/>
        <a:p>
          <a:endParaRPr lang="en-GB"/>
        </a:p>
      </dgm:t>
    </dgm:pt>
    <dgm:pt modelId="{28E199C3-09A6-45A5-9099-D015267465EB}" type="sibTrans" cxnId="{84BD9444-5686-4C3B-9EF1-D38BDA9D56E0}">
      <dgm:prSet/>
      <dgm:spPr/>
      <dgm:t>
        <a:bodyPr/>
        <a:lstStyle/>
        <a:p>
          <a:endParaRPr lang="en-GB"/>
        </a:p>
      </dgm:t>
    </dgm:pt>
    <dgm:pt modelId="{AB76485B-6183-4E63-AB88-7EA558E8C3D9}">
      <dgm:prSet phldr="0" custT="1"/>
      <dgm:spPr/>
      <dgm:t>
        <a:bodyPr/>
        <a:lstStyle/>
        <a:p>
          <a:pPr rtl="0"/>
          <a:r>
            <a:rPr lang="en-US" sz="1600" b="1" u="sng" dirty="0">
              <a:latin typeface="Sassoon Infant Std"/>
            </a:rPr>
            <a:t>SEND Support</a:t>
          </a:r>
          <a:r>
            <a:rPr lang="en-US" sz="1600" b="0" u="none" dirty="0">
              <a:latin typeface="Sassoon Infant Std"/>
            </a:rPr>
            <a:t> </a:t>
          </a:r>
        </a:p>
        <a:p>
          <a:pPr rtl="0"/>
          <a:r>
            <a:rPr lang="en-US" sz="1600" b="0" u="none" dirty="0">
              <a:latin typeface="Sassoon Infant Std"/>
            </a:rPr>
            <a:t>Targeted support at this level is available to</a:t>
          </a:r>
          <a:r>
            <a:rPr lang="en-US" sz="1600" b="1" i="1" u="none" dirty="0">
              <a:latin typeface="Sassoon Infant Std"/>
            </a:rPr>
            <a:t> some children</a:t>
          </a:r>
          <a:r>
            <a:rPr lang="en-US" sz="1600" b="0" u="none" dirty="0">
              <a:latin typeface="Sassoon Infant Std"/>
            </a:rPr>
            <a:t>. It may include: an individual support plan, 1:1 academic or SEMH interventions, individual timetables or planning, now &amp; next, sensory, SALT or OT plans or advice needing a significant level of input or adaption. Referrals to external professionals such as SALT, OT or ND Pathway may be made at this stage. </a:t>
          </a:r>
        </a:p>
      </dgm:t>
    </dgm:pt>
    <dgm:pt modelId="{DEC0629F-4523-4370-BC21-E499160C4DCB}" type="parTrans" cxnId="{9D23E382-B44F-44D2-808B-D9A4E5FA347E}">
      <dgm:prSet/>
      <dgm:spPr/>
      <dgm:t>
        <a:bodyPr/>
        <a:lstStyle/>
        <a:p>
          <a:endParaRPr lang="en-GB"/>
        </a:p>
      </dgm:t>
    </dgm:pt>
    <dgm:pt modelId="{841C1100-B435-457D-B775-37B257AB1B0E}" type="sibTrans" cxnId="{9D23E382-B44F-44D2-808B-D9A4E5FA347E}">
      <dgm:prSet/>
      <dgm:spPr/>
      <dgm:t>
        <a:bodyPr/>
        <a:lstStyle/>
        <a:p>
          <a:endParaRPr lang="en-GB"/>
        </a:p>
      </dgm:t>
    </dgm:pt>
    <dgm:pt modelId="{688EC8D7-4D43-464B-A8A3-0EFCDF394146}" type="pres">
      <dgm:prSet presAssocID="{0502ADD3-5855-4E9C-B54A-A2CEB7581E05}" presName="Name0" presStyleCnt="0">
        <dgm:presLayoutVars>
          <dgm:dir/>
          <dgm:animLvl val="lvl"/>
          <dgm:resizeHandles val="exact"/>
        </dgm:presLayoutVars>
      </dgm:prSet>
      <dgm:spPr/>
    </dgm:pt>
    <dgm:pt modelId="{56636C7A-914D-4EB2-99A9-AF8098F407B8}" type="pres">
      <dgm:prSet presAssocID="{EB83B9AB-F2D2-450A-AE10-22D3B40BD737}" presName="Name8" presStyleCnt="0"/>
      <dgm:spPr/>
    </dgm:pt>
    <dgm:pt modelId="{5A24D167-D92B-4D4A-88D6-4B623CD7E283}" type="pres">
      <dgm:prSet presAssocID="{EB83B9AB-F2D2-450A-AE10-22D3B40BD737}" presName="level" presStyleLbl="node1" presStyleIdx="0" presStyleCnt="3" custScaleX="102056" custScaleY="77835">
        <dgm:presLayoutVars>
          <dgm:chMax val="1"/>
          <dgm:bulletEnabled val="1"/>
        </dgm:presLayoutVars>
      </dgm:prSet>
      <dgm:spPr/>
    </dgm:pt>
    <dgm:pt modelId="{87550E38-7FE8-41CA-8D2E-B1C3A2F94E33}" type="pres">
      <dgm:prSet presAssocID="{EB83B9AB-F2D2-450A-AE10-22D3B40BD737}" presName="levelTx" presStyleLbl="revTx" presStyleIdx="0" presStyleCnt="0">
        <dgm:presLayoutVars>
          <dgm:chMax val="1"/>
          <dgm:bulletEnabled val="1"/>
        </dgm:presLayoutVars>
      </dgm:prSet>
      <dgm:spPr/>
    </dgm:pt>
    <dgm:pt modelId="{395293EF-F449-4BB9-ADDB-ECEC8591974D}" type="pres">
      <dgm:prSet presAssocID="{AB76485B-6183-4E63-AB88-7EA558E8C3D9}" presName="Name8" presStyleCnt="0"/>
      <dgm:spPr/>
    </dgm:pt>
    <dgm:pt modelId="{912BB5C1-BD13-409F-AEF2-A66BE034DAB9}" type="pres">
      <dgm:prSet presAssocID="{AB76485B-6183-4E63-AB88-7EA558E8C3D9}" presName="level" presStyleLbl="node1" presStyleIdx="1" presStyleCnt="3" custScaleY="59392">
        <dgm:presLayoutVars>
          <dgm:chMax val="1"/>
          <dgm:bulletEnabled val="1"/>
        </dgm:presLayoutVars>
      </dgm:prSet>
      <dgm:spPr/>
    </dgm:pt>
    <dgm:pt modelId="{1040F669-3571-459A-926F-E5B12C833EDA}" type="pres">
      <dgm:prSet presAssocID="{AB76485B-6183-4E63-AB88-7EA558E8C3D9}" presName="levelTx" presStyleLbl="revTx" presStyleIdx="0" presStyleCnt="0">
        <dgm:presLayoutVars>
          <dgm:chMax val="1"/>
          <dgm:bulletEnabled val="1"/>
        </dgm:presLayoutVars>
      </dgm:prSet>
      <dgm:spPr/>
    </dgm:pt>
    <dgm:pt modelId="{EE02F777-1057-42BB-8B8D-C52CEDA5A84D}" type="pres">
      <dgm:prSet presAssocID="{9C7A796A-549B-4C2E-8811-7B9A25397C95}" presName="Name8" presStyleCnt="0"/>
      <dgm:spPr/>
    </dgm:pt>
    <dgm:pt modelId="{97227D69-F80D-4C7C-BB4B-46EA5CD89FA1}" type="pres">
      <dgm:prSet presAssocID="{9C7A796A-549B-4C2E-8811-7B9A25397C95}" presName="level" presStyleLbl="node1" presStyleIdx="2" presStyleCnt="3" custScaleY="63600" custLinFactNeighborX="235" custLinFactNeighborY="-72">
        <dgm:presLayoutVars>
          <dgm:chMax val="1"/>
          <dgm:bulletEnabled val="1"/>
        </dgm:presLayoutVars>
      </dgm:prSet>
      <dgm:spPr/>
    </dgm:pt>
    <dgm:pt modelId="{51A7E826-F959-4C76-9965-BF92ED533D29}" type="pres">
      <dgm:prSet presAssocID="{9C7A796A-549B-4C2E-8811-7B9A25397C95}" presName="levelTx" presStyleLbl="revTx" presStyleIdx="0" presStyleCnt="0">
        <dgm:presLayoutVars>
          <dgm:chMax val="1"/>
          <dgm:bulletEnabled val="1"/>
        </dgm:presLayoutVars>
      </dgm:prSet>
      <dgm:spPr/>
    </dgm:pt>
  </dgm:ptLst>
  <dgm:cxnLst>
    <dgm:cxn modelId="{E55D8D0B-9FB7-4521-A8EB-185077595A68}" type="presOf" srcId="{9C7A796A-549B-4C2E-8811-7B9A25397C95}" destId="{51A7E826-F959-4C76-9965-BF92ED533D29}" srcOrd="1" destOrd="0" presId="urn:microsoft.com/office/officeart/2005/8/layout/pyramid1"/>
    <dgm:cxn modelId="{1572AF41-7219-4DD2-8907-3783E7BF6D99}" type="presOf" srcId="{0502ADD3-5855-4E9C-B54A-A2CEB7581E05}" destId="{688EC8D7-4D43-464B-A8A3-0EFCDF394146}" srcOrd="0" destOrd="0" presId="urn:microsoft.com/office/officeart/2005/8/layout/pyramid1"/>
    <dgm:cxn modelId="{84BD9444-5686-4C3B-9EF1-D38BDA9D56E0}" srcId="{0502ADD3-5855-4E9C-B54A-A2CEB7581E05}" destId="{9C7A796A-549B-4C2E-8811-7B9A25397C95}" srcOrd="2" destOrd="0" parTransId="{38CE07EE-4503-4D4D-9EEA-D808F112A238}" sibTransId="{28E199C3-09A6-45A5-9099-D015267465EB}"/>
    <dgm:cxn modelId="{CA68E480-F4EB-43CF-B209-5233C1618FC3}" type="presOf" srcId="{AB76485B-6183-4E63-AB88-7EA558E8C3D9}" destId="{1040F669-3571-459A-926F-E5B12C833EDA}" srcOrd="1" destOrd="0" presId="urn:microsoft.com/office/officeart/2005/8/layout/pyramid1"/>
    <dgm:cxn modelId="{9D23E382-B44F-44D2-808B-D9A4E5FA347E}" srcId="{0502ADD3-5855-4E9C-B54A-A2CEB7581E05}" destId="{AB76485B-6183-4E63-AB88-7EA558E8C3D9}" srcOrd="1" destOrd="0" parTransId="{DEC0629F-4523-4370-BC21-E499160C4DCB}" sibTransId="{841C1100-B435-457D-B775-37B257AB1B0E}"/>
    <dgm:cxn modelId="{BC06D595-6926-40C8-B38F-B7B7FE1D0454}" type="presOf" srcId="{EB83B9AB-F2D2-450A-AE10-22D3B40BD737}" destId="{87550E38-7FE8-41CA-8D2E-B1C3A2F94E33}" srcOrd="1" destOrd="0" presId="urn:microsoft.com/office/officeart/2005/8/layout/pyramid1"/>
    <dgm:cxn modelId="{E4432F9F-B38F-4881-8D57-F288982468A5}" type="presOf" srcId="{AB76485B-6183-4E63-AB88-7EA558E8C3D9}" destId="{912BB5C1-BD13-409F-AEF2-A66BE034DAB9}" srcOrd="0" destOrd="0" presId="urn:microsoft.com/office/officeart/2005/8/layout/pyramid1"/>
    <dgm:cxn modelId="{16929DB9-F3EC-45BC-8289-E676468084F1}" type="presOf" srcId="{EB83B9AB-F2D2-450A-AE10-22D3B40BD737}" destId="{5A24D167-D92B-4D4A-88D6-4B623CD7E283}" srcOrd="0" destOrd="0" presId="urn:microsoft.com/office/officeart/2005/8/layout/pyramid1"/>
    <dgm:cxn modelId="{C21ABCDF-A4A3-47F7-BE48-0B43A3CDC589}" srcId="{0502ADD3-5855-4E9C-B54A-A2CEB7581E05}" destId="{EB83B9AB-F2D2-450A-AE10-22D3B40BD737}" srcOrd="0" destOrd="0" parTransId="{B7C7B676-CC38-48C1-B484-58A17D76458D}" sibTransId="{069C5586-3398-4CDB-8164-D87D96F219F8}"/>
    <dgm:cxn modelId="{364FD7F7-F0D7-441E-9D43-A74F666DC79F}" type="presOf" srcId="{9C7A796A-549B-4C2E-8811-7B9A25397C95}" destId="{97227D69-F80D-4C7C-BB4B-46EA5CD89FA1}" srcOrd="0" destOrd="0" presId="urn:microsoft.com/office/officeart/2005/8/layout/pyramid1"/>
    <dgm:cxn modelId="{32F51240-D349-4B8C-ABEE-773AC766D032}" type="presParOf" srcId="{688EC8D7-4D43-464B-A8A3-0EFCDF394146}" destId="{56636C7A-914D-4EB2-99A9-AF8098F407B8}" srcOrd="0" destOrd="0" presId="urn:microsoft.com/office/officeart/2005/8/layout/pyramid1"/>
    <dgm:cxn modelId="{7D629B6C-F19F-4FF0-AA64-E486176A813C}" type="presParOf" srcId="{56636C7A-914D-4EB2-99A9-AF8098F407B8}" destId="{5A24D167-D92B-4D4A-88D6-4B623CD7E283}" srcOrd="0" destOrd="0" presId="urn:microsoft.com/office/officeart/2005/8/layout/pyramid1"/>
    <dgm:cxn modelId="{7DA79C5D-56B3-4E53-8763-7D3D3D8CDB94}" type="presParOf" srcId="{56636C7A-914D-4EB2-99A9-AF8098F407B8}" destId="{87550E38-7FE8-41CA-8D2E-B1C3A2F94E33}" srcOrd="1" destOrd="0" presId="urn:microsoft.com/office/officeart/2005/8/layout/pyramid1"/>
    <dgm:cxn modelId="{D7823F5C-32B6-4D78-95AE-449EBB5AA19C}" type="presParOf" srcId="{688EC8D7-4D43-464B-A8A3-0EFCDF394146}" destId="{395293EF-F449-4BB9-ADDB-ECEC8591974D}" srcOrd="1" destOrd="0" presId="urn:microsoft.com/office/officeart/2005/8/layout/pyramid1"/>
    <dgm:cxn modelId="{C7EFBCA0-97CF-445C-A17C-6F1A968F1B38}" type="presParOf" srcId="{395293EF-F449-4BB9-ADDB-ECEC8591974D}" destId="{912BB5C1-BD13-409F-AEF2-A66BE034DAB9}" srcOrd="0" destOrd="0" presId="urn:microsoft.com/office/officeart/2005/8/layout/pyramid1"/>
    <dgm:cxn modelId="{1EBB05FE-492F-41FC-A952-9E4A96E9E545}" type="presParOf" srcId="{395293EF-F449-4BB9-ADDB-ECEC8591974D}" destId="{1040F669-3571-459A-926F-E5B12C833EDA}" srcOrd="1" destOrd="0" presId="urn:microsoft.com/office/officeart/2005/8/layout/pyramid1"/>
    <dgm:cxn modelId="{43BB0B6A-96A4-475F-A263-85E1845AE041}" type="presParOf" srcId="{688EC8D7-4D43-464B-A8A3-0EFCDF394146}" destId="{EE02F777-1057-42BB-8B8D-C52CEDA5A84D}" srcOrd="2" destOrd="0" presId="urn:microsoft.com/office/officeart/2005/8/layout/pyramid1"/>
    <dgm:cxn modelId="{95F90687-6674-4BD6-A587-E67D5F53A08D}" type="presParOf" srcId="{EE02F777-1057-42BB-8B8D-C52CEDA5A84D}" destId="{97227D69-F80D-4C7C-BB4B-46EA5CD89FA1}" srcOrd="0" destOrd="0" presId="urn:microsoft.com/office/officeart/2005/8/layout/pyramid1"/>
    <dgm:cxn modelId="{71F9F5ED-28AA-4574-9D51-5DC2F60785DD}" type="presParOf" srcId="{EE02F777-1057-42BB-8B8D-C52CEDA5A84D}" destId="{51A7E826-F959-4C76-9965-BF92ED533D29}" srcOrd="1" destOrd="0" presId="urn:microsoft.com/office/officeart/2005/8/layout/pyramid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A24D167-D92B-4D4A-88D6-4B623CD7E283}">
      <dsp:nvSpPr>
        <dsp:cNvPr id="0" name=""/>
        <dsp:cNvSpPr/>
      </dsp:nvSpPr>
      <dsp:spPr>
        <a:xfrm>
          <a:off x="3653527" y="0"/>
          <a:ext cx="4781529" cy="2451240"/>
        </a:xfrm>
        <a:prstGeom prst="trapezoid">
          <a:avLst>
            <a:gd name="adj" fmla="val 95568"/>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marL="0" lvl="0" indent="0" algn="ctr" defTabSz="711200" rtl="0">
            <a:lnSpc>
              <a:spcPct val="90000"/>
            </a:lnSpc>
            <a:spcBef>
              <a:spcPct val="0"/>
            </a:spcBef>
            <a:spcAft>
              <a:spcPct val="35000"/>
            </a:spcAft>
            <a:buNone/>
          </a:pPr>
          <a:r>
            <a:rPr lang="en-US" sz="1600" kern="1200" dirty="0">
              <a:latin typeface="Sassoon Infant Std"/>
            </a:rPr>
            <a:t> </a:t>
          </a:r>
          <a:r>
            <a:rPr lang="en-US" sz="1600" b="1" u="sng" kern="1200" dirty="0">
              <a:latin typeface="Sassoon Infant Std"/>
            </a:rPr>
            <a:t>High Needs Support</a:t>
          </a:r>
          <a:r>
            <a:rPr lang="en-US" sz="1600" b="0" u="none" kern="1200" dirty="0">
              <a:latin typeface="Sassoon Infant Std"/>
            </a:rPr>
            <a:t> </a:t>
          </a:r>
        </a:p>
        <a:p>
          <a:pPr marL="0" lvl="0" indent="0" algn="ctr" defTabSz="711200" rtl="0">
            <a:lnSpc>
              <a:spcPct val="90000"/>
            </a:lnSpc>
            <a:spcBef>
              <a:spcPct val="0"/>
            </a:spcBef>
            <a:spcAft>
              <a:spcPct val="35000"/>
            </a:spcAft>
            <a:buNone/>
          </a:pPr>
          <a:r>
            <a:rPr lang="en-US" sz="1600" b="0" u="none" kern="1200" dirty="0">
              <a:latin typeface="Sassoon Infant Std"/>
            </a:rPr>
            <a:t>This support is provided for a </a:t>
          </a:r>
          <a:r>
            <a:rPr lang="en-US" sz="1600" b="1" i="1" u="none" kern="1200" dirty="0">
              <a:latin typeface="Sassoon Infant Std"/>
            </a:rPr>
            <a:t>small number of the  highest needs children. </a:t>
          </a:r>
          <a:r>
            <a:rPr lang="en-US" sz="1600" b="0" i="1" u="none" kern="1200" dirty="0">
              <a:latin typeface="Sassoon Infant Std"/>
            </a:rPr>
            <a:t>It</a:t>
          </a:r>
          <a:r>
            <a:rPr lang="en-US" sz="1600" b="0" u="none" kern="1200" dirty="0">
              <a:latin typeface="Sassoon Infant Std"/>
            </a:rPr>
            <a:t> may include specialist input from external professionals such as the TDPC, paediatricians or educational psychologists. Additional support could also involve 1:1 LSA support to enable access to education, as well as comprehensive support for physical, communication, SEMH or sensory needs. At this stage, an Education, Health and Care Needs Assessment (EHCNA) might be considered.</a:t>
          </a:r>
        </a:p>
      </dsp:txBody>
      <dsp:txXfrm>
        <a:off x="3653527" y="0"/>
        <a:ext cx="4781529" cy="2451240"/>
      </dsp:txXfrm>
    </dsp:sp>
    <dsp:sp modelId="{912BB5C1-BD13-409F-AEF2-A66BE034DAB9}">
      <dsp:nvSpPr>
        <dsp:cNvPr id="0" name=""/>
        <dsp:cNvSpPr/>
      </dsp:nvSpPr>
      <dsp:spPr>
        <a:xfrm>
          <a:off x="1914169" y="2451240"/>
          <a:ext cx="8260244" cy="1870419"/>
        </a:xfrm>
        <a:prstGeom prst="trapezoid">
          <a:avLst>
            <a:gd name="adj" fmla="val 95568"/>
          </a:avLst>
        </a:prstGeom>
        <a:solidFill>
          <a:schemeClr val="accent5">
            <a:hueOff val="-4966938"/>
            <a:satOff val="19906"/>
            <a:lumOff val="4314"/>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marL="0" lvl="0" indent="0" algn="ctr" defTabSz="711200" rtl="0">
            <a:lnSpc>
              <a:spcPct val="90000"/>
            </a:lnSpc>
            <a:spcBef>
              <a:spcPct val="0"/>
            </a:spcBef>
            <a:spcAft>
              <a:spcPct val="35000"/>
            </a:spcAft>
            <a:buNone/>
          </a:pPr>
          <a:r>
            <a:rPr lang="en-US" sz="1600" b="1" u="sng" kern="1200" dirty="0">
              <a:latin typeface="Sassoon Infant Std"/>
            </a:rPr>
            <a:t>SEND Support</a:t>
          </a:r>
          <a:r>
            <a:rPr lang="en-US" sz="1600" b="0" u="none" kern="1200" dirty="0">
              <a:latin typeface="Sassoon Infant Std"/>
            </a:rPr>
            <a:t> </a:t>
          </a:r>
        </a:p>
        <a:p>
          <a:pPr marL="0" lvl="0" indent="0" algn="ctr" defTabSz="711200" rtl="0">
            <a:lnSpc>
              <a:spcPct val="90000"/>
            </a:lnSpc>
            <a:spcBef>
              <a:spcPct val="0"/>
            </a:spcBef>
            <a:spcAft>
              <a:spcPct val="35000"/>
            </a:spcAft>
            <a:buNone/>
          </a:pPr>
          <a:r>
            <a:rPr lang="en-US" sz="1600" b="0" u="none" kern="1200" dirty="0">
              <a:latin typeface="Sassoon Infant Std"/>
            </a:rPr>
            <a:t>Targeted support at this level is available to</a:t>
          </a:r>
          <a:r>
            <a:rPr lang="en-US" sz="1600" b="1" i="1" u="none" kern="1200" dirty="0">
              <a:latin typeface="Sassoon Infant Std"/>
            </a:rPr>
            <a:t> some children</a:t>
          </a:r>
          <a:r>
            <a:rPr lang="en-US" sz="1600" b="0" u="none" kern="1200" dirty="0">
              <a:latin typeface="Sassoon Infant Std"/>
            </a:rPr>
            <a:t>. It may include: an individual support plan, 1:1 academic or SEMH interventions, individual timetables or planning, now &amp; next, sensory, SALT or OT plans or advice needing a significant level of input or adaption. Referrals to external professionals such as SALT, OT or ND Pathway may be made at this stage. </a:t>
          </a:r>
        </a:p>
      </dsp:txBody>
      <dsp:txXfrm>
        <a:off x="3359712" y="2451240"/>
        <a:ext cx="5369158" cy="1870419"/>
      </dsp:txXfrm>
    </dsp:sp>
    <dsp:sp modelId="{97227D69-F80D-4C7C-BB4B-46EA5CD89FA1}">
      <dsp:nvSpPr>
        <dsp:cNvPr id="0" name=""/>
        <dsp:cNvSpPr/>
      </dsp:nvSpPr>
      <dsp:spPr>
        <a:xfrm>
          <a:off x="0" y="4319391"/>
          <a:ext cx="12088584" cy="2002940"/>
        </a:xfrm>
        <a:prstGeom prst="trapezoid">
          <a:avLst>
            <a:gd name="adj" fmla="val 95568"/>
          </a:avLst>
        </a:prstGeom>
        <a:solidFill>
          <a:schemeClr val="accent5">
            <a:hueOff val="-9933876"/>
            <a:satOff val="39811"/>
            <a:lumOff val="8628"/>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marL="0" lvl="0" indent="0" algn="ctr" defTabSz="711200" rtl="0">
            <a:lnSpc>
              <a:spcPct val="90000"/>
            </a:lnSpc>
            <a:spcBef>
              <a:spcPct val="0"/>
            </a:spcBef>
            <a:spcAft>
              <a:spcPct val="35000"/>
            </a:spcAft>
            <a:buNone/>
          </a:pPr>
          <a:r>
            <a:rPr lang="en-US" sz="1600" b="1" u="sng" kern="1200" dirty="0">
              <a:latin typeface="Sassoon Infant Std" panose="020B0503020103030203" pitchFamily="34" charset="0"/>
            </a:rPr>
            <a:t>Universal Provision</a:t>
          </a:r>
          <a:r>
            <a:rPr lang="en-US" sz="1600" b="0" u="none" kern="1200" dirty="0">
              <a:latin typeface="Sassoon Infant Std" panose="020B0503020103030203" pitchFamily="34" charset="0"/>
            </a:rPr>
            <a:t> </a:t>
          </a:r>
        </a:p>
        <a:p>
          <a:pPr marL="0" lvl="0" indent="0" algn="ctr" defTabSz="711200" rtl="0">
            <a:lnSpc>
              <a:spcPct val="90000"/>
            </a:lnSpc>
            <a:spcBef>
              <a:spcPct val="0"/>
            </a:spcBef>
            <a:spcAft>
              <a:spcPct val="35000"/>
            </a:spcAft>
            <a:buNone/>
          </a:pPr>
          <a:r>
            <a:rPr lang="en-US" sz="1600" b="0" u="none" kern="1200" dirty="0">
              <a:latin typeface="Sassoon Infant Std" panose="020B0503020103030203" pitchFamily="34" charset="0"/>
            </a:rPr>
            <a:t>This is available to </a:t>
          </a:r>
          <a:r>
            <a:rPr lang="en-US" sz="1600" b="1" i="1" u="none" kern="1200" dirty="0">
              <a:latin typeface="Sassoon Infant Std" panose="020B0503020103030203" pitchFamily="34" charset="0"/>
            </a:rPr>
            <a:t>all/most children</a:t>
          </a:r>
          <a:r>
            <a:rPr lang="en-US" sz="1600" b="0" u="none" kern="1200" dirty="0">
              <a:latin typeface="Sassoon Infant Std" panose="020B0503020103030203" pitchFamily="34" charset="0"/>
            </a:rPr>
            <a:t> and may include: adaptations to tasks or activities, a range of recording methods, additional learning resources e.g. concrete maths equipment, word or vocabulary mats, seating plans, movement breaks, wobble cushions, fidgets or visual timetables. Group interventions or support may  be offered such as ELSA, Forest School, Talkabout or Rapid </a:t>
          </a:r>
          <a:r>
            <a:rPr lang="en-US" sz="1600" b="0" u="none" kern="1200" dirty="0" err="1">
              <a:latin typeface="Sassoon Infant Std" panose="020B0503020103030203" pitchFamily="34" charset="0"/>
            </a:rPr>
            <a:t>Maths</a:t>
          </a:r>
          <a:r>
            <a:rPr lang="en-US" sz="1600" b="0" u="none" kern="1200" dirty="0">
              <a:latin typeface="Sassoon Infant Std" panose="020B0503020103030203" pitchFamily="34" charset="0"/>
            </a:rPr>
            <a:t>/Writing. </a:t>
          </a:r>
        </a:p>
      </dsp:txBody>
      <dsp:txXfrm>
        <a:off x="2115502" y="4319391"/>
        <a:ext cx="7857579" cy="2002940"/>
      </dsp:txXfrm>
    </dsp:sp>
  </dsp:spTree>
</dsp:drawing>
</file>

<file path=ppt/diagrams/layout1.xml><?xml version="1.0" encoding="utf-8"?>
<dgm:layoutDef xmlns:dgm="http://schemas.openxmlformats.org/drawingml/2006/diagram" xmlns:a="http://schemas.openxmlformats.org/drawingml/2006/main" uniqueId="urn:microsoft.com/office/officeart/2005/8/layout/pyramid1">
  <dgm:title val=""/>
  <dgm:desc val=""/>
  <dgm:catLst>
    <dgm:cat type="pyramid" pri="1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pyra">
          <dgm:param type="linDir" val="fromB"/>
          <dgm:param type="txDir" val="fromT"/>
          <dgm:param type="pyraAcctPos" val="aft"/>
          <dgm:param type="pyraAcctTxMar" val="step"/>
          <dgm:param type="pyraAcctBkgdNode" val="acctBkgd"/>
          <dgm:param type="pyraAcctTxNode" val="acctTx"/>
          <dgm:param type="pyraLvlNode" val="level"/>
        </dgm:alg>
      </dgm:if>
      <dgm:else name="Name3">
        <dgm:alg type="pyra">
          <dgm:param type="linDir" val="fromB"/>
          <dgm:param type="txDir" val="fromT"/>
          <dgm:param type="pyraAcctPos" val="bef"/>
          <dgm:param type="pyraAcctTxMar" val="step"/>
          <dgm:param type="pyraAcctBkgdNode" val="acctBkgd"/>
          <dgm:param type="pyraAcctTxNode" val="acctTx"/>
          <dgm:param type="pyraLvlNode" val="level"/>
        </dgm:alg>
      </dgm:else>
    </dgm:choose>
    <dgm:shape xmlns:r="http://schemas.openxmlformats.org/officeDocument/2006/relationships" r:blip="">
      <dgm:adjLst/>
    </dgm:shape>
    <dgm:presOf/>
    <dgm:choose name="Name4">
      <dgm:if name="Name5" axis="root des" ptType="all node" func="maxDepth" op="gte" val="2">
        <dgm:constrLst>
          <dgm:constr type="primFontSz" for="des" forName="levelTx" op="equ"/>
          <dgm:constr type="secFontSz" for="des" forName="acctTx" op="equ"/>
          <dgm:constr type="pyraAcctRatio" val="0.32"/>
        </dgm:constrLst>
      </dgm:if>
      <dgm:else name="Name6">
        <dgm:constrLst>
          <dgm:constr type="primFontSz" for="des" forName="levelTx" op="equ"/>
          <dgm:constr type="secFontSz" for="des" forName="acctTx" op="equ"/>
          <dgm:constr type="pyraAcctRatio"/>
        </dgm:constrLst>
      </dgm:else>
    </dgm:choose>
    <dgm:ruleLst/>
    <dgm:forEach name="Name7" axis="ch" ptType="node">
      <dgm:layoutNode name="Name8">
        <dgm:alg type="composite">
          <dgm:param type="horzAlign" val="none"/>
        </dgm:alg>
        <dgm:shape xmlns:r="http://schemas.openxmlformats.org/officeDocument/2006/relationships" r:blip="">
          <dgm:adjLst/>
        </dgm:shape>
        <dgm:presOf/>
        <dgm:choose name="Name9">
          <dgm:if name="Name10" axis="self" ptType="node" func="pos" op="equ" val="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dgm:constr type="h" for="ch" forName="levelTx" refType="h" refFor="ch" refForName="level"/>
            </dgm:constrLst>
          </dgm:if>
          <dgm:else name="Name1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fact="0.65"/>
              <dgm:constr type="h" for="ch" forName="levelTx" refType="h" refFor="ch" refForName="level"/>
            </dgm:constrLst>
          </dgm:else>
        </dgm:choose>
        <dgm:ruleLst/>
        <dgm:choose name="Name12">
          <dgm:if name="Name13" axis="ch" ptType="node" func="cnt" op="gte" val="1">
            <dgm:layoutNode name="acctBkgd" styleLbl="alignAcc1">
              <dgm:alg type="sp"/>
              <dgm:shape xmlns:r="http://schemas.openxmlformats.org/officeDocument/2006/relationships" type="nonIsoscelesTrapezoid" r:blip="">
                <dgm:adjLst/>
              </dgm:shape>
              <dgm:presOf axis="des" ptType="node"/>
              <dgm:constrLst/>
              <dgm:ruleLst/>
            </dgm:layoutNode>
            <dgm:layoutNode name="acctTx" styleLbl="alignAcc1">
              <dgm:varLst>
                <dgm:bulletEnabled val="1"/>
              </dgm:varLst>
              <dgm:alg type="tx">
                <dgm:param type="stBulletLvl" val="1"/>
                <dgm:param type="txAnchorVertCh" val="mid"/>
              </dgm:alg>
              <dgm:shape xmlns:r="http://schemas.openxmlformats.org/officeDocument/2006/relationships" type="nonIsoscelesTrapezoid" r:blip="" hideGeom="1">
                <dgm:adjLst/>
              </dgm:shape>
              <dgm:presOf axis="des" ptType="node"/>
              <dgm:constrLst>
                <dgm:constr type="secFontSz" val="65"/>
                <dgm:constr type="primFontSz" refType="secFontSz"/>
                <dgm:constr type="tMarg" refType="secFontSz" fact="0.3"/>
                <dgm:constr type="bMarg" refType="secFontSz" fact="0.3"/>
                <dgm:constr type="lMarg" refType="secFontSz" fact="0.3"/>
                <dgm:constr type="rMarg" refType="secFontSz" fact="0.3"/>
              </dgm:constrLst>
              <dgm:ruleLst>
                <dgm:rule type="secFontSz" val="5" fact="NaN" max="NaN"/>
              </dgm:ruleLst>
            </dgm:layoutNode>
          </dgm:if>
          <dgm:else name="Name14"/>
        </dgm:choose>
        <dgm:layoutNode name="level">
          <dgm:varLst>
            <dgm:chMax val="1"/>
            <dgm:bulletEnabled val="1"/>
          </dgm:varLst>
          <dgm:alg type="sp"/>
          <dgm:shape xmlns:r="http://schemas.openxmlformats.org/officeDocument/2006/relationships" type="trapezoid" r:blip="">
            <dgm:adjLst/>
          </dgm:shape>
          <dgm:presOf axis="self"/>
          <dgm:constrLst>
            <dgm:constr type="h" val="500"/>
            <dgm:constr type="w" val="1"/>
          </dgm:constrLst>
          <dgm:ruleLst/>
        </dgm:layoutNode>
        <dgm:layoutNode name="levelTx" styleLbl="revTx">
          <dgm:varLst>
            <dgm:chMax val="1"/>
            <dgm:bulletEnabled val="1"/>
          </dgm:varLst>
          <dgm:alg type="tx"/>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5283200" cy="3444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6905625" y="0"/>
            <a:ext cx="5283200" cy="344488"/>
          </a:xfrm>
          <a:prstGeom prst="rect">
            <a:avLst/>
          </a:prstGeom>
        </p:spPr>
        <p:txBody>
          <a:bodyPr vert="horz" lIns="91440" tIns="45720" rIns="91440" bIns="45720" rtlCol="0"/>
          <a:lstStyle>
            <a:lvl1pPr algn="r">
              <a:defRPr sz="1200"/>
            </a:lvl1pPr>
          </a:lstStyle>
          <a:p>
            <a:fld id="{D747DF4A-2D23-4CB3-A637-03012114B71A}" type="datetimeFigureOut">
              <a:rPr lang="en-GB" smtClean="0"/>
              <a:t>17/07/2025</a:t>
            </a:fld>
            <a:endParaRPr lang="en-GB"/>
          </a:p>
        </p:txBody>
      </p:sp>
      <p:sp>
        <p:nvSpPr>
          <p:cNvPr id="4" name="Slide Image Placeholder 3"/>
          <p:cNvSpPr>
            <a:spLocks noGrp="1" noRot="1" noChangeAspect="1"/>
          </p:cNvSpPr>
          <p:nvPr>
            <p:ph type="sldImg" idx="2"/>
          </p:nvPr>
        </p:nvSpPr>
        <p:spPr>
          <a:xfrm>
            <a:off x="4038600" y="857250"/>
            <a:ext cx="4114800" cy="2314575"/>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1219200" y="3300413"/>
            <a:ext cx="9753600" cy="2700337"/>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6513513"/>
            <a:ext cx="5283200" cy="3444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6905625" y="6513513"/>
            <a:ext cx="5283200" cy="344487"/>
          </a:xfrm>
          <a:prstGeom prst="rect">
            <a:avLst/>
          </a:prstGeom>
        </p:spPr>
        <p:txBody>
          <a:bodyPr vert="horz" lIns="91440" tIns="45720" rIns="91440" bIns="45720" rtlCol="0" anchor="b"/>
          <a:lstStyle>
            <a:lvl1pPr algn="r">
              <a:defRPr sz="1200"/>
            </a:lvl1pPr>
          </a:lstStyle>
          <a:p>
            <a:fld id="{71860EFC-1EC4-4B82-BF9C-1D637B448225}" type="slidenum">
              <a:rPr lang="en-GB" smtClean="0"/>
              <a:t>‹#›</a:t>
            </a:fld>
            <a:endParaRPr lang="en-GB"/>
          </a:p>
        </p:txBody>
      </p:sp>
    </p:spTree>
    <p:extLst>
      <p:ext uri="{BB962C8B-B14F-4D97-AF65-F5344CB8AC3E}">
        <p14:creationId xmlns:p14="http://schemas.microsoft.com/office/powerpoint/2010/main" val="9398269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71860EFC-1EC4-4B82-BF9C-1D637B448225}" type="slidenum">
              <a:rPr lang="en-GB" smtClean="0"/>
              <a:t>14</a:t>
            </a:fld>
            <a:endParaRPr lang="en-GB"/>
          </a:p>
        </p:txBody>
      </p:sp>
    </p:spTree>
    <p:extLst>
      <p:ext uri="{BB962C8B-B14F-4D97-AF65-F5344CB8AC3E}">
        <p14:creationId xmlns:p14="http://schemas.microsoft.com/office/powerpoint/2010/main" val="165019754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71860EFC-1EC4-4B82-BF9C-1D637B448225}" type="slidenum">
              <a:rPr lang="en-GB" smtClean="0"/>
              <a:t>26</a:t>
            </a:fld>
            <a:endParaRPr lang="en-GB"/>
          </a:p>
        </p:txBody>
      </p:sp>
    </p:spTree>
    <p:extLst>
      <p:ext uri="{BB962C8B-B14F-4D97-AF65-F5344CB8AC3E}">
        <p14:creationId xmlns:p14="http://schemas.microsoft.com/office/powerpoint/2010/main" val="6187382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obj" preserve="1">
  <p:cSld name="Title Slide">
    <p:spTree>
      <p:nvGrpSpPr>
        <p:cNvPr id="1" name=""/>
        <p:cNvGrpSpPr/>
        <p:nvPr/>
      </p:nvGrpSpPr>
      <p:grpSpPr>
        <a:xfrm>
          <a:off x="0" y="0"/>
          <a:ext cx="0" cy="0"/>
          <a:chOff x="0" y="0"/>
          <a:chExt cx="0" cy="0"/>
        </a:xfrm>
      </p:grpSpPr>
      <p:sp>
        <p:nvSpPr>
          <p:cNvPr id="2" name="Holder 2"/>
          <p:cNvSpPr>
            <a:spLocks noGrp="1"/>
          </p:cNvSpPr>
          <p:nvPr>
            <p:ph type="ctrTitle"/>
          </p:nvPr>
        </p:nvSpPr>
        <p:spPr>
          <a:xfrm>
            <a:off x="914400" y="2125980"/>
            <a:ext cx="10363200" cy="1440180"/>
          </a:xfrm>
          <a:prstGeom prst="rect">
            <a:avLst/>
          </a:prstGeom>
        </p:spPr>
        <p:txBody>
          <a:bodyPr wrap="square" lIns="0" tIns="0" rIns="0" bIns="0">
            <a:spAutoFit/>
          </a:bodyPr>
          <a:lstStyle>
            <a:lvl1pPr>
              <a:defRPr sz="3600" b="0" i="0">
                <a:solidFill>
                  <a:schemeClr val="tx1"/>
                </a:solidFill>
                <a:latin typeface="Calibri Light"/>
                <a:cs typeface="Calibri Light"/>
              </a:defRPr>
            </a:lvl1pPr>
          </a:lstStyle>
          <a:p>
            <a:endParaRPr/>
          </a:p>
        </p:txBody>
      </p:sp>
      <p:sp>
        <p:nvSpPr>
          <p:cNvPr id="3" name="Holder 3"/>
          <p:cNvSpPr>
            <a:spLocks noGrp="1"/>
          </p:cNvSpPr>
          <p:nvPr>
            <p:ph type="subTitle" idx="4"/>
          </p:nvPr>
        </p:nvSpPr>
        <p:spPr>
          <a:xfrm>
            <a:off x="1828800" y="3840480"/>
            <a:ext cx="8534400" cy="1714500"/>
          </a:xfrm>
          <a:prstGeom prst="rect">
            <a:avLst/>
          </a:prstGeom>
        </p:spPr>
        <p:txBody>
          <a:bodyPr wrap="square" lIns="0" tIns="0" rIns="0" bIns="0">
            <a:spAutoFit/>
          </a:bodyPr>
          <a:lstStyle>
            <a:lvl1pPr>
              <a:defRPr sz="2600" b="0" i="0">
                <a:solidFill>
                  <a:schemeClr val="tx1"/>
                </a:solidFill>
                <a:latin typeface="Calibri"/>
                <a:cs typeface="Calibri"/>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7/17/2025</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3600" b="0" i="0">
                <a:solidFill>
                  <a:schemeClr val="tx1"/>
                </a:solidFill>
                <a:latin typeface="Calibri Light"/>
                <a:cs typeface="Calibri Light"/>
              </a:defRPr>
            </a:lvl1pPr>
          </a:lstStyle>
          <a:p>
            <a:endParaRPr/>
          </a:p>
        </p:txBody>
      </p:sp>
      <p:sp>
        <p:nvSpPr>
          <p:cNvPr id="3" name="Holder 3"/>
          <p:cNvSpPr>
            <a:spLocks noGrp="1"/>
          </p:cNvSpPr>
          <p:nvPr>
            <p:ph type="body" idx="1"/>
          </p:nvPr>
        </p:nvSpPr>
        <p:spPr/>
        <p:txBody>
          <a:bodyPr lIns="0" tIns="0" rIns="0" bIns="0"/>
          <a:lstStyle>
            <a:lvl1pPr>
              <a:defRPr sz="2600" b="0" i="0">
                <a:solidFill>
                  <a:schemeClr val="tx1"/>
                </a:solidFill>
                <a:latin typeface="Calibri"/>
                <a:cs typeface="Calibri"/>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7/17/2025</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obj" preserve="1">
  <p:cSld name="Two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3600" b="0" i="0">
                <a:solidFill>
                  <a:schemeClr val="tx1"/>
                </a:solidFill>
                <a:latin typeface="Calibri Light"/>
                <a:cs typeface="Calibri Light"/>
              </a:defRPr>
            </a:lvl1pPr>
          </a:lstStyle>
          <a:p>
            <a:endParaRPr/>
          </a:p>
        </p:txBody>
      </p:sp>
      <p:sp>
        <p:nvSpPr>
          <p:cNvPr id="3" name="Holder 3"/>
          <p:cNvSpPr>
            <a:spLocks noGrp="1"/>
          </p:cNvSpPr>
          <p:nvPr>
            <p:ph sz="half" idx="2"/>
          </p:nvPr>
        </p:nvSpPr>
        <p:spPr>
          <a:xfrm>
            <a:off x="609600" y="1577340"/>
            <a:ext cx="5303520" cy="4526280"/>
          </a:xfrm>
          <a:prstGeom prst="rect">
            <a:avLst/>
          </a:prstGeom>
        </p:spPr>
        <p:txBody>
          <a:bodyPr wrap="square" lIns="0" tIns="0" rIns="0" bIns="0">
            <a:spAutoFit/>
          </a:bodyPr>
          <a:lstStyle>
            <a:lvl1pPr>
              <a:defRPr/>
            </a:lvl1pPr>
          </a:lstStyle>
          <a:p>
            <a:endParaRPr/>
          </a:p>
        </p:txBody>
      </p:sp>
      <p:sp>
        <p:nvSpPr>
          <p:cNvPr id="4" name="Holder 4"/>
          <p:cNvSpPr>
            <a:spLocks noGrp="1"/>
          </p:cNvSpPr>
          <p:nvPr>
            <p:ph sz="half" idx="3"/>
          </p:nvPr>
        </p:nvSpPr>
        <p:spPr>
          <a:xfrm>
            <a:off x="6278880" y="1577340"/>
            <a:ext cx="5303520" cy="4526280"/>
          </a:xfrm>
          <a:prstGeom prst="rect">
            <a:avLst/>
          </a:prstGeom>
        </p:spPr>
        <p:txBody>
          <a:bodyPr wrap="square" lIns="0" tIns="0" rIns="0" bIns="0">
            <a:spAutoFit/>
          </a:bodyPr>
          <a:lstStyle>
            <a:lvl1pPr>
              <a:defRPr/>
            </a:lvl1pPr>
          </a:lstStyle>
          <a:p>
            <a:endParaRPr/>
          </a:p>
        </p:txBody>
      </p:sp>
      <p:sp>
        <p:nvSpPr>
          <p:cNvPr id="5" name="Holder 5"/>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6" name="Holder 6"/>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7/17/2025</a:t>
            </a:fld>
            <a:endParaRPr lang="en-US"/>
          </a:p>
        </p:txBody>
      </p:sp>
      <p:sp>
        <p:nvSpPr>
          <p:cNvPr id="7" name="Holder 7"/>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obj" preserve="1">
  <p:cSld name="Title Only">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3600" b="0" i="0">
                <a:solidFill>
                  <a:schemeClr val="tx1"/>
                </a:solidFill>
                <a:latin typeface="Calibri Light"/>
                <a:cs typeface="Calibri Light"/>
              </a:defRPr>
            </a:lvl1pPr>
          </a:lstStyle>
          <a:p>
            <a:endParaRPr/>
          </a:p>
        </p:txBody>
      </p:sp>
      <p:sp>
        <p:nvSpPr>
          <p:cNvPr id="3" name="Holder 3"/>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4" name="Holder 4"/>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7/17/2025</a:t>
            </a:fld>
            <a:endParaRPr lang="en-US"/>
          </a:p>
        </p:txBody>
      </p:sp>
      <p:sp>
        <p:nvSpPr>
          <p:cNvPr id="5" name="Holder 5"/>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obj" preserve="1">
  <p:cSld name="Blank">
    <p:spTree>
      <p:nvGrpSpPr>
        <p:cNvPr id="1" name=""/>
        <p:cNvGrpSpPr/>
        <p:nvPr/>
      </p:nvGrpSpPr>
      <p:grpSpPr>
        <a:xfrm>
          <a:off x="0" y="0"/>
          <a:ext cx="0" cy="0"/>
          <a:chOff x="0" y="0"/>
          <a:chExt cx="0" cy="0"/>
        </a:xfrm>
      </p:grpSpPr>
      <p:sp>
        <p:nvSpPr>
          <p:cNvPr id="2" name="Holder 2"/>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7/17/2025</a:t>
            </a:fld>
            <a:endParaRPr lang="en-US"/>
          </a:p>
        </p:txBody>
      </p:sp>
      <p:sp>
        <p:nvSpPr>
          <p:cNvPr id="4" name="Holder 4"/>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CC"/>
        </a:solidFill>
        <a:effectLst/>
      </p:bgPr>
    </p:bg>
    <p:spTree>
      <p:nvGrpSpPr>
        <p:cNvPr id="1" name=""/>
        <p:cNvGrpSpPr/>
        <p:nvPr/>
      </p:nvGrpSpPr>
      <p:grpSpPr>
        <a:xfrm>
          <a:off x="0" y="0"/>
          <a:ext cx="0" cy="0"/>
          <a:chOff x="0" y="0"/>
          <a:chExt cx="0" cy="0"/>
        </a:xfrm>
      </p:grpSpPr>
      <p:sp>
        <p:nvSpPr>
          <p:cNvPr id="2" name="Holder 2"/>
          <p:cNvSpPr>
            <a:spLocks noGrp="1"/>
          </p:cNvSpPr>
          <p:nvPr>
            <p:ph type="title"/>
          </p:nvPr>
        </p:nvSpPr>
        <p:spPr>
          <a:xfrm>
            <a:off x="916939" y="354584"/>
            <a:ext cx="10358120" cy="1219835"/>
          </a:xfrm>
          <a:prstGeom prst="rect">
            <a:avLst/>
          </a:prstGeom>
        </p:spPr>
        <p:txBody>
          <a:bodyPr wrap="square" lIns="0" tIns="0" rIns="0" bIns="0">
            <a:spAutoFit/>
          </a:bodyPr>
          <a:lstStyle>
            <a:lvl1pPr>
              <a:defRPr sz="3600" b="0" i="0">
                <a:solidFill>
                  <a:schemeClr val="tx1"/>
                </a:solidFill>
                <a:latin typeface="Calibri Light"/>
                <a:cs typeface="Calibri Light"/>
              </a:defRPr>
            </a:lvl1pPr>
          </a:lstStyle>
          <a:p>
            <a:endParaRPr/>
          </a:p>
        </p:txBody>
      </p:sp>
      <p:sp>
        <p:nvSpPr>
          <p:cNvPr id="3" name="Holder 3"/>
          <p:cNvSpPr>
            <a:spLocks noGrp="1"/>
          </p:cNvSpPr>
          <p:nvPr>
            <p:ph type="body" idx="1"/>
          </p:nvPr>
        </p:nvSpPr>
        <p:spPr>
          <a:xfrm>
            <a:off x="733526" y="1882520"/>
            <a:ext cx="10724946" cy="4229100"/>
          </a:xfrm>
          <a:prstGeom prst="rect">
            <a:avLst/>
          </a:prstGeom>
        </p:spPr>
        <p:txBody>
          <a:bodyPr wrap="square" lIns="0" tIns="0" rIns="0" bIns="0">
            <a:spAutoFit/>
          </a:bodyPr>
          <a:lstStyle>
            <a:lvl1pPr>
              <a:defRPr sz="2600" b="0" i="0">
                <a:solidFill>
                  <a:schemeClr val="tx1"/>
                </a:solidFill>
                <a:latin typeface="Calibri"/>
                <a:cs typeface="Calibri"/>
              </a:defRPr>
            </a:lvl1pPr>
          </a:lstStyle>
          <a:p>
            <a:endParaRPr/>
          </a:p>
        </p:txBody>
      </p:sp>
      <p:sp>
        <p:nvSpPr>
          <p:cNvPr id="4" name="Holder 4"/>
          <p:cNvSpPr>
            <a:spLocks noGrp="1"/>
          </p:cNvSpPr>
          <p:nvPr>
            <p:ph type="ftr" sz="quarter" idx="5"/>
          </p:nvPr>
        </p:nvSpPr>
        <p:spPr>
          <a:xfrm>
            <a:off x="4145280" y="6377940"/>
            <a:ext cx="3901440" cy="342900"/>
          </a:xfrm>
          <a:prstGeom prst="rect">
            <a:avLst/>
          </a:prstGeom>
        </p:spPr>
        <p:txBody>
          <a:bodyPr wrap="square" lIns="0" tIns="0" rIns="0" bIns="0">
            <a:spAutoFit/>
          </a:bodyPr>
          <a:lstStyle>
            <a:lvl1pPr algn="ctr">
              <a:defRPr>
                <a:solidFill>
                  <a:schemeClr val="tx1">
                    <a:tint val="75000"/>
                  </a:schemeClr>
                </a:solidFill>
              </a:defRPr>
            </a:lvl1pPr>
          </a:lstStyle>
          <a:p>
            <a:endParaRPr/>
          </a:p>
        </p:txBody>
      </p:sp>
      <p:sp>
        <p:nvSpPr>
          <p:cNvPr id="5" name="Holder 5"/>
          <p:cNvSpPr>
            <a:spLocks noGrp="1"/>
          </p:cNvSpPr>
          <p:nvPr>
            <p:ph type="dt" sz="half" idx="6"/>
          </p:nvPr>
        </p:nvSpPr>
        <p:spPr>
          <a:xfrm>
            <a:off x="609600" y="6377940"/>
            <a:ext cx="2804160" cy="342900"/>
          </a:xfrm>
          <a:prstGeom prst="rect">
            <a:avLst/>
          </a:prstGeom>
        </p:spPr>
        <p:txBody>
          <a:bodyPr wrap="square" lIns="0" tIns="0" rIns="0" bIns="0">
            <a:spAutoFit/>
          </a:bodyPr>
          <a:lstStyle>
            <a:lvl1pPr algn="l">
              <a:defRPr>
                <a:solidFill>
                  <a:schemeClr val="tx1">
                    <a:tint val="75000"/>
                  </a:schemeClr>
                </a:solidFill>
              </a:defRPr>
            </a:lvl1pPr>
          </a:lstStyle>
          <a:p>
            <a:fld id="{1D8BD707-D9CF-40AE-B4C6-C98DA3205C09}" type="datetimeFigureOut">
              <a:rPr lang="en-US"/>
              <a:t>7/17/2025</a:t>
            </a:fld>
            <a:endParaRPr lang="en-US"/>
          </a:p>
        </p:txBody>
      </p:sp>
      <p:sp>
        <p:nvSpPr>
          <p:cNvPr id="6" name="Holder 6"/>
          <p:cNvSpPr>
            <a:spLocks noGrp="1"/>
          </p:cNvSpPr>
          <p:nvPr>
            <p:ph type="sldNum" sz="quarter" idx="7"/>
          </p:nvPr>
        </p:nvSpPr>
        <p:spPr>
          <a:xfrm>
            <a:off x="8778240" y="6377940"/>
            <a:ext cx="2804160" cy="342900"/>
          </a:xfrm>
          <a:prstGeom prst="rect">
            <a:avLst/>
          </a:prstGeom>
        </p:spPr>
        <p:txBody>
          <a:bodyPr wrap="square" lIns="0" tIns="0" rIns="0" bIns="0">
            <a:spAutoFit/>
          </a:bodyPr>
          <a:lstStyle>
            <a:lvl1pPr algn="r">
              <a:defRPr>
                <a:solidFill>
                  <a:schemeClr val="tx1">
                    <a:tint val="75000"/>
                  </a:schemeClr>
                </a:solidFill>
              </a:defRPr>
            </a:lvl1pPr>
          </a:lstStyle>
          <a:p>
            <a:fld id="{B6F15528-21DE-4FAA-801E-634DDDAF4B2B}" type="slidenum">
              <a:t>‹#›</a:t>
            </a:fld>
            <a:endParaRPr/>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Lst>
  <p:txStyles>
    <p:titleStyle>
      <a:lvl1pPr>
        <a:defRPr>
          <a:latin typeface="+mj-lt"/>
          <a:ea typeface="+mj-ea"/>
          <a:cs typeface="+mj-cs"/>
        </a:defRPr>
      </a:lvl1pPr>
    </p:titleStyle>
    <p:body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bodyStyle>
    <p:other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xml"/><Relationship Id="rId1" Type="http://schemas.openxmlformats.org/officeDocument/2006/relationships/slideLayout" Target="../slideLayouts/slideLayout5.xml"/><Relationship Id="rId4" Type="http://schemas.openxmlformats.org/officeDocument/2006/relationships/image" Target="../media/image13.png"/></Relationships>
</file>

<file path=ppt/slides/_rels/slide15.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hyperlink" Target="https://www.somerset.gov.uk/children-families-and-education/the-local-offer/" TargetMode="External"/><Relationship Id="rId2" Type="http://schemas.openxmlformats.org/officeDocument/2006/relationships/hyperlink" Target="https://somersetsend.org.uk/" TargetMode="External"/><Relationship Id="rId1" Type="http://schemas.openxmlformats.org/officeDocument/2006/relationships/slideLayout" Target="../slideLayouts/slideLayout5.xml"/><Relationship Id="rId6" Type="http://schemas.openxmlformats.org/officeDocument/2006/relationships/hyperlink" Target="https://thesleepcharity.org.uk/information-support/children/" TargetMode="External"/><Relationship Id="rId5" Type="http://schemas.openxmlformats.org/officeDocument/2006/relationships/image" Target="../media/image15.jpg"/><Relationship Id="rId4" Type="http://schemas.openxmlformats.org/officeDocument/2006/relationships/hyperlink" Target="https://www.somerset.gov.uk/send/family-intervention-service/" TargetMode="External"/></Relationships>
</file>

<file path=ppt/slides/_rels/slide1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hyperlink" Target="https://www.somerset.gov.uk/children-families-and-education/the-local-offer/" TargetMode="Externa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0.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png"/><Relationship Id="rId1" Type="http://schemas.openxmlformats.org/officeDocument/2006/relationships/slideLayout" Target="../slideLayouts/slideLayout5.xml"/><Relationship Id="rId4" Type="http://schemas.openxmlformats.org/officeDocument/2006/relationships/image" Target="../media/image20.jpeg"/></Relationships>
</file>

<file path=ppt/slides/_rels/slide21.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3.jp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5.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object 3"/>
          <p:cNvSpPr txBox="1"/>
          <p:nvPr/>
        </p:nvSpPr>
        <p:spPr>
          <a:xfrm>
            <a:off x="1676400" y="5562600"/>
            <a:ext cx="8534400" cy="1245213"/>
          </a:xfrm>
          <a:prstGeom prst="rect">
            <a:avLst/>
          </a:prstGeom>
        </p:spPr>
        <p:txBody>
          <a:bodyPr vert="horz" wrap="square" lIns="0" tIns="181610" rIns="0" bIns="0" rtlCol="0">
            <a:spAutoFit/>
          </a:bodyPr>
          <a:lstStyle/>
          <a:p>
            <a:pPr algn="ctr">
              <a:lnSpc>
                <a:spcPct val="100000"/>
              </a:lnSpc>
              <a:spcBef>
                <a:spcPts val="1430"/>
              </a:spcBef>
            </a:pPr>
            <a:r>
              <a:rPr lang="en-GB" sz="4400" b="1" dirty="0">
                <a:latin typeface="Sassoon Infant Std" panose="020B0503020103030203" pitchFamily="34" charset="0"/>
                <a:cs typeface="Calibri"/>
              </a:rPr>
              <a:t>SEND</a:t>
            </a:r>
            <a:r>
              <a:rPr lang="en-GB" sz="4400" b="1" spc="-100" dirty="0">
                <a:latin typeface="Sassoon Infant Std" panose="020B0503020103030203" pitchFamily="34" charset="0"/>
                <a:cs typeface="Calibri"/>
              </a:rPr>
              <a:t> </a:t>
            </a:r>
            <a:r>
              <a:rPr lang="en-GB" sz="4400" b="1" dirty="0">
                <a:latin typeface="Sassoon Infant Std" panose="020B0503020103030203" pitchFamily="34" charset="0"/>
                <a:cs typeface="Calibri"/>
              </a:rPr>
              <a:t>Information</a:t>
            </a:r>
            <a:r>
              <a:rPr lang="en-GB" sz="4400" b="1" spc="-95" dirty="0">
                <a:latin typeface="Sassoon Infant Std" panose="020B0503020103030203" pitchFamily="34" charset="0"/>
                <a:cs typeface="Calibri"/>
              </a:rPr>
              <a:t> </a:t>
            </a:r>
            <a:r>
              <a:rPr lang="en-GB" sz="4400" b="1" spc="-10" dirty="0">
                <a:latin typeface="Sassoon Infant Std" panose="020B0503020103030203" pitchFamily="34" charset="0"/>
                <a:cs typeface="Calibri"/>
              </a:rPr>
              <a:t>Report</a:t>
            </a:r>
            <a:endParaRPr lang="en-GB" sz="4400" dirty="0">
              <a:latin typeface="Sassoon Infant Std" panose="020B0503020103030203" pitchFamily="34" charset="0"/>
              <a:cs typeface="Calibri"/>
            </a:endParaRPr>
          </a:p>
          <a:p>
            <a:pPr algn="ctr">
              <a:lnSpc>
                <a:spcPct val="100000"/>
              </a:lnSpc>
              <a:spcBef>
                <a:spcPts val="610"/>
              </a:spcBef>
            </a:pPr>
            <a:r>
              <a:rPr lang="en-GB" sz="2000" b="1" dirty="0">
                <a:latin typeface="Sassoon Infant Std" panose="020B0503020103030203" pitchFamily="34" charset="0"/>
                <a:cs typeface="Calibri"/>
              </a:rPr>
              <a:t>2025/2026</a:t>
            </a:r>
            <a:endParaRPr lang="en-GB" sz="2000" dirty="0">
              <a:latin typeface="Sassoon Infant Std" panose="020B0503020103030203" pitchFamily="34" charset="0"/>
              <a:cs typeface="Calibri"/>
            </a:endParaRPr>
          </a:p>
        </p:txBody>
      </p:sp>
      <p:pic>
        <p:nvPicPr>
          <p:cNvPr id="7" name="Picture 6">
            <a:extLst>
              <a:ext uri="{FF2B5EF4-FFF2-40B4-BE49-F238E27FC236}">
                <a16:creationId xmlns:a16="http://schemas.microsoft.com/office/drawing/2014/main" id="{4441015D-69C4-BC8C-4D35-FF8AC5ADC768}"/>
              </a:ext>
            </a:extLst>
          </p:cNvPr>
          <p:cNvPicPr>
            <a:picLocks noChangeAspect="1"/>
          </p:cNvPicPr>
          <p:nvPr/>
        </p:nvPicPr>
        <p:blipFill>
          <a:blip r:embed="rId2"/>
          <a:stretch>
            <a:fillRect/>
          </a:stretch>
        </p:blipFill>
        <p:spPr>
          <a:xfrm>
            <a:off x="9906000" y="347270"/>
            <a:ext cx="1841657" cy="1481530"/>
          </a:xfrm>
          <a:prstGeom prst="rect">
            <a:avLst/>
          </a:prstGeom>
        </p:spPr>
      </p:pic>
      <p:pic>
        <p:nvPicPr>
          <p:cNvPr id="6" name="Picture 5">
            <a:extLst>
              <a:ext uri="{FF2B5EF4-FFF2-40B4-BE49-F238E27FC236}">
                <a16:creationId xmlns:a16="http://schemas.microsoft.com/office/drawing/2014/main" id="{4BA5A9A1-6FA5-0121-FF96-2E0E2EDFD3F2}"/>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b="16372"/>
          <a:stretch/>
        </p:blipFill>
        <p:spPr bwMode="auto">
          <a:xfrm>
            <a:off x="457200" y="262610"/>
            <a:ext cx="1295400" cy="1661342"/>
          </a:xfrm>
          <a:prstGeom prst="rect">
            <a:avLst/>
          </a:prstGeom>
          <a:ln>
            <a:noFill/>
          </a:ln>
          <a:extLst>
            <a:ext uri="{53640926-AAD7-44D8-BBD7-CCE9431645EC}">
              <a14:shadowObscured xmlns:a14="http://schemas.microsoft.com/office/drawing/2010/main"/>
            </a:ext>
          </a:extLst>
        </p:spPr>
      </p:pic>
      <p:sp>
        <p:nvSpPr>
          <p:cNvPr id="9" name="TextBox 8">
            <a:extLst>
              <a:ext uri="{FF2B5EF4-FFF2-40B4-BE49-F238E27FC236}">
                <a16:creationId xmlns:a16="http://schemas.microsoft.com/office/drawing/2014/main" id="{8A078950-87D3-CE57-F53D-AEBE3544FCA4}"/>
              </a:ext>
            </a:extLst>
          </p:cNvPr>
          <p:cNvSpPr txBox="1"/>
          <p:nvPr/>
        </p:nvSpPr>
        <p:spPr>
          <a:xfrm>
            <a:off x="1752600" y="262610"/>
            <a:ext cx="8077200" cy="1569660"/>
          </a:xfrm>
          <a:prstGeom prst="rect">
            <a:avLst/>
          </a:prstGeom>
          <a:noFill/>
        </p:spPr>
        <p:txBody>
          <a:bodyPr wrap="square" rtlCol="0">
            <a:spAutoFit/>
          </a:bodyPr>
          <a:lstStyle/>
          <a:p>
            <a:pPr algn="ctr"/>
            <a:r>
              <a:rPr lang="en-US" sz="4800" dirty="0">
                <a:latin typeface="Sassoon Infant Std" panose="020B0503020103030203" pitchFamily="34" charset="0"/>
              </a:rPr>
              <a:t>Nerrols Primary School</a:t>
            </a:r>
          </a:p>
          <a:p>
            <a:pPr algn="ctr"/>
            <a:r>
              <a:rPr lang="en-US" sz="4800" dirty="0">
                <a:latin typeface="Sassoon Infant Std" panose="020B0503020103030203" pitchFamily="34" charset="0"/>
              </a:rPr>
              <a:t>and Nursery</a:t>
            </a:r>
            <a:endParaRPr lang="en-GB" sz="4800" dirty="0">
              <a:latin typeface="Sassoon Infant Std" panose="020B0503020103030203" pitchFamily="34" charset="0"/>
            </a:endParaRPr>
          </a:p>
        </p:txBody>
      </p:sp>
      <p:pic>
        <p:nvPicPr>
          <p:cNvPr id="4" name="Picture 3" descr="A building with cars parked in a parking lot&#10;&#10;Description automatically generated">
            <a:extLst>
              <a:ext uri="{FF2B5EF4-FFF2-40B4-BE49-F238E27FC236}">
                <a16:creationId xmlns:a16="http://schemas.microsoft.com/office/drawing/2014/main" id="{05E0D7E6-5D8D-C286-89CA-F67E69E0A2B3}"/>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514600" y="1676400"/>
            <a:ext cx="7086600" cy="3872089"/>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object 3">
            <a:extLst>
              <a:ext uri="{FF2B5EF4-FFF2-40B4-BE49-F238E27FC236}">
                <a16:creationId xmlns:a16="http://schemas.microsoft.com/office/drawing/2014/main" id="{E17CA55F-4585-1C4B-F3E0-F80DD2C31B43}"/>
              </a:ext>
            </a:extLst>
          </p:cNvPr>
          <p:cNvSpPr txBox="1">
            <a:spLocks/>
          </p:cNvSpPr>
          <p:nvPr/>
        </p:nvSpPr>
        <p:spPr>
          <a:xfrm>
            <a:off x="1677579" y="297537"/>
            <a:ext cx="8229600" cy="1224053"/>
          </a:xfrm>
          <a:prstGeom prst="rect">
            <a:avLst/>
          </a:prstGeom>
          <a:solidFill>
            <a:srgbClr val="DBDBDB"/>
          </a:solidFill>
          <a:ln w="76200">
            <a:solidFill>
              <a:srgbClr val="000000"/>
            </a:solidFill>
          </a:ln>
        </p:spPr>
        <p:txBody>
          <a:bodyPr vert="horz" wrap="square" lIns="0" tIns="18415" rIns="0" bIns="0" rtlCol="0">
            <a:spAutoFit/>
          </a:bodyPr>
          <a:lstStyle>
            <a:lvl1pPr>
              <a:defRPr sz="3600" b="0" i="0">
                <a:solidFill>
                  <a:schemeClr val="tx1"/>
                </a:solidFill>
                <a:latin typeface="Calibri Light"/>
                <a:ea typeface="+mj-ea"/>
                <a:cs typeface="Calibri Light"/>
              </a:defRPr>
            </a:lvl1pPr>
          </a:lstStyle>
          <a:p>
            <a:pPr marL="194310" marR="187960" indent="202565" algn="ctr">
              <a:lnSpc>
                <a:spcPts val="4650"/>
              </a:lnSpc>
              <a:spcBef>
                <a:spcPts val="145"/>
              </a:spcBef>
            </a:pPr>
            <a:r>
              <a:rPr lang="en-GB" sz="4400" spc="-10">
                <a:latin typeface="Sassoon Infant Std" panose="020B0503020103030203" pitchFamily="34" charset="0"/>
              </a:rPr>
              <a:t>How are resources allocated and matched to my child’s needs?</a:t>
            </a:r>
            <a:endParaRPr lang="en-GB" sz="4300" dirty="0">
              <a:latin typeface="Sassoon Infant Std" panose="020B0503020103030203" pitchFamily="34" charset="0"/>
            </a:endParaRPr>
          </a:p>
        </p:txBody>
      </p:sp>
      <p:sp>
        <p:nvSpPr>
          <p:cNvPr id="8" name="Text Placeholder 7">
            <a:extLst>
              <a:ext uri="{FF2B5EF4-FFF2-40B4-BE49-F238E27FC236}">
                <a16:creationId xmlns:a16="http://schemas.microsoft.com/office/drawing/2014/main" id="{E9E0FE41-D2E8-6392-0B99-D10124F2D242}"/>
              </a:ext>
            </a:extLst>
          </p:cNvPr>
          <p:cNvSpPr txBox="1">
            <a:spLocks noGrp="1"/>
          </p:cNvSpPr>
          <p:nvPr>
            <p:ph type="body" idx="1"/>
          </p:nvPr>
        </p:nvSpPr>
        <p:spPr>
          <a:xfrm>
            <a:off x="237744" y="1676400"/>
            <a:ext cx="6934200" cy="5632311"/>
          </a:xfrm>
          <a:prstGeom prst="rect">
            <a:avLst/>
          </a:prstGeom>
          <a:noFill/>
        </p:spPr>
        <p:txBody>
          <a:bodyPr wrap="square" rtlCol="0">
            <a:spAutoFit/>
          </a:bodyPr>
          <a:lstStyle/>
          <a:p>
            <a:r>
              <a:rPr lang="en-GB" sz="1800" dirty="0">
                <a:latin typeface="Sassoon Infant Std" panose="020B0503020103030203" pitchFamily="34" charset="0"/>
              </a:rPr>
              <a:t>At </a:t>
            </a:r>
            <a:r>
              <a:rPr lang="en-GB" sz="2000" dirty="0">
                <a:latin typeface="Sassoon Infant Std" panose="020B0503020103030203" pitchFamily="34" charset="0"/>
              </a:rPr>
              <a:t>Nerrols, we are committed to supporting all children with additional needs to the best of our ability, using the available resources. We firmly believe that all teachers are responsible for every child in their class. Wherever possible, teachers provide additional support through adaptive and inclusive learning opportunities within the classroom.</a:t>
            </a:r>
          </a:p>
          <a:p>
            <a:endParaRPr lang="en-GB" sz="2000" dirty="0">
              <a:latin typeface="Sassoon Infant Std" panose="020B0503020103030203" pitchFamily="34" charset="0"/>
            </a:endParaRPr>
          </a:p>
          <a:p>
            <a:r>
              <a:rPr lang="en-GB" sz="2000" dirty="0">
                <a:latin typeface="Sassoon Infant Std" panose="020B0503020103030203" pitchFamily="34" charset="0"/>
              </a:rPr>
              <a:t>We also have a team of Learning Support Assistants (LSAs), partially funded by the SEN budget, who work alongside teachers to support individuals and small groups, through classroom support, and 1:1 or small group activities. For some children, specialist equipment or facilities may be necessary. </a:t>
            </a:r>
          </a:p>
          <a:p>
            <a:endParaRPr lang="en-GB" sz="2000" dirty="0">
              <a:latin typeface="Sassoon Infant Std" panose="020B0503020103030203" pitchFamily="34" charset="0"/>
            </a:endParaRPr>
          </a:p>
          <a:p>
            <a:r>
              <a:rPr lang="en-GB" sz="2000" dirty="0">
                <a:latin typeface="Sassoon Infant Std" panose="020B0503020103030203" pitchFamily="34" charset="0"/>
              </a:rPr>
              <a:t>A small number of children, with Educational Health and Care Plans (EHCP) may qualify for top-up funding, which enables the school to provide additional resources and support tailored to their needs.</a:t>
            </a:r>
          </a:p>
          <a:p>
            <a:endParaRPr lang="en-GB" dirty="0"/>
          </a:p>
        </p:txBody>
      </p:sp>
      <p:pic>
        <p:nvPicPr>
          <p:cNvPr id="6" name="Picture 5" descr="A person and children sitting at a table&#10;&#10;Description automatically generated">
            <a:extLst>
              <a:ext uri="{FF2B5EF4-FFF2-40B4-BE49-F238E27FC236}">
                <a16:creationId xmlns:a16="http://schemas.microsoft.com/office/drawing/2014/main" id="{8368A992-DA23-CCAA-88AE-740BC8274F37}"/>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042755" y="2286000"/>
            <a:ext cx="4914549" cy="3592700"/>
          </a:xfrm>
          <a:prstGeom prst="rect">
            <a:avLst/>
          </a:prstGeom>
        </p:spPr>
      </p:pic>
    </p:spTree>
    <p:extLst>
      <p:ext uri="{BB962C8B-B14F-4D97-AF65-F5344CB8AC3E}">
        <p14:creationId xmlns:p14="http://schemas.microsoft.com/office/powerpoint/2010/main" val="317785279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p:nvPr/>
        </p:nvSpPr>
        <p:spPr>
          <a:xfrm>
            <a:off x="304800" y="1442859"/>
            <a:ext cx="11506200" cy="4853765"/>
          </a:xfrm>
          <a:prstGeom prst="rect">
            <a:avLst/>
          </a:prstGeom>
        </p:spPr>
        <p:txBody>
          <a:bodyPr vert="horz" wrap="square" lIns="0" tIns="113030" rIns="0" bIns="0" rtlCol="0">
            <a:spAutoFit/>
          </a:bodyPr>
          <a:lstStyle/>
          <a:p>
            <a:r>
              <a:rPr lang="en-GB" sz="2400" dirty="0">
                <a:latin typeface="Sassoon Infant Std" panose="020B0503020103030203" pitchFamily="34" charset="0"/>
              </a:rPr>
              <a:t>The school uses termly assessments to track each child's progress in core subjects. Additional support and interventions are also monitored for their impact. Parents’ meetings are held in the Autumn and Spring terms for all children, and the SENDCo may attend these meetings upon request of the teacher or the parent/carers. End-of-year reports are sent home in the Summer term, when meetings with the class teacher and SENDCo can also be requested.</a:t>
            </a:r>
          </a:p>
          <a:p>
            <a:endParaRPr lang="en-GB" sz="2400" dirty="0">
              <a:latin typeface="Sassoon Infant Std" panose="020B0503020103030203" pitchFamily="34" charset="0"/>
            </a:endParaRPr>
          </a:p>
          <a:p>
            <a:r>
              <a:rPr lang="en-GB" sz="2400" dirty="0">
                <a:latin typeface="Sassoon Infant Std" panose="020B0503020103030203" pitchFamily="34" charset="0"/>
              </a:rPr>
              <a:t>Children with complex needs or an Education, Health and Care Plan (</a:t>
            </a:r>
            <a:r>
              <a:rPr lang="en-AU" sz="2400" u="sng" dirty="0">
                <a:solidFill>
                  <a:srgbClr val="0000FF"/>
                </a:solidFill>
                <a:latin typeface="Sassoon Infant Std" panose="020B0503020103030203" pitchFamily="34" charset="0"/>
                <a:ea typeface="Calibri" panose="020F0502020204030204" pitchFamily="34" charset="0"/>
                <a:cs typeface="Times New Roman" panose="02020603050405020304" pitchFamily="18" charset="0"/>
              </a:rPr>
              <a:t>Education, Health and Care plans (somerset.gov.uk</a:t>
            </a:r>
            <a:r>
              <a:rPr lang="en-GB" sz="2400" dirty="0">
                <a:latin typeface="Sassoon Infant Std" panose="020B0503020103030203" pitchFamily="34" charset="0"/>
              </a:rPr>
              <a:t>) will have an Annual Review meeting to discuss their progress and plan their next steps. Every child receiving SEND support also has an Individual Support Plan, which outlines their APDR (Assess, Plan, Do, Review) cycle. These plans are reviewed and shared each term, and parents are encouraged to provide feedback.</a:t>
            </a:r>
          </a:p>
          <a:p>
            <a:pPr marL="12700" marR="5080" algn="just">
              <a:lnSpc>
                <a:spcPct val="70000"/>
              </a:lnSpc>
              <a:spcBef>
                <a:spcPts val="890"/>
              </a:spcBef>
              <a:tabLst>
                <a:tab pos="241300" algn="l"/>
              </a:tabLst>
            </a:pPr>
            <a:endParaRPr lang="en-GB" sz="1800" dirty="0">
              <a:effectLst/>
              <a:latin typeface="Sassoon Infant Std" panose="020B0503020103030203" pitchFamily="34" charset="0"/>
              <a:ea typeface="Calibri" panose="020F0502020204030204" pitchFamily="34" charset="0"/>
              <a:cs typeface="Times New Roman" panose="02020603050405020304" pitchFamily="18" charset="0"/>
            </a:endParaRPr>
          </a:p>
          <a:p>
            <a:pPr marL="241300" marR="5080" indent="-228600" algn="just">
              <a:lnSpc>
                <a:spcPct val="70000"/>
              </a:lnSpc>
              <a:spcBef>
                <a:spcPts val="890"/>
              </a:spcBef>
              <a:buFont typeface="Arial"/>
              <a:buChar char="•"/>
              <a:tabLst>
                <a:tab pos="241300" algn="l"/>
              </a:tabLst>
            </a:pPr>
            <a:endParaRPr sz="2200" dirty="0">
              <a:latin typeface="Calibri"/>
              <a:cs typeface="Calibri"/>
            </a:endParaRPr>
          </a:p>
        </p:txBody>
      </p:sp>
      <p:sp>
        <p:nvSpPr>
          <p:cNvPr id="3" name="object 3"/>
          <p:cNvSpPr txBox="1">
            <a:spLocks noGrp="1"/>
          </p:cNvSpPr>
          <p:nvPr>
            <p:ph type="title"/>
          </p:nvPr>
        </p:nvSpPr>
        <p:spPr>
          <a:xfrm>
            <a:off x="1994916" y="204215"/>
            <a:ext cx="8229600" cy="1224053"/>
          </a:xfrm>
          <a:prstGeom prst="rect">
            <a:avLst/>
          </a:prstGeom>
          <a:solidFill>
            <a:srgbClr val="DBDBDB"/>
          </a:solidFill>
          <a:ln w="76200">
            <a:solidFill>
              <a:srgbClr val="000000"/>
            </a:solidFill>
          </a:ln>
        </p:spPr>
        <p:txBody>
          <a:bodyPr vert="horz" wrap="square" lIns="0" tIns="18415" rIns="0" bIns="0" rtlCol="0">
            <a:spAutoFit/>
          </a:bodyPr>
          <a:lstStyle/>
          <a:p>
            <a:pPr marL="2382520" marR="388620" indent="-1989455">
              <a:lnSpc>
                <a:spcPts val="4650"/>
              </a:lnSpc>
              <a:spcBef>
                <a:spcPts val="145"/>
              </a:spcBef>
            </a:pPr>
            <a:r>
              <a:rPr sz="4300" dirty="0">
                <a:latin typeface="Sassoon Infant Std" panose="020B0503020103030203" pitchFamily="34" charset="0"/>
              </a:rPr>
              <a:t>How</a:t>
            </a:r>
            <a:r>
              <a:rPr sz="4300" spc="-80" dirty="0">
                <a:latin typeface="Sassoon Infant Std" panose="020B0503020103030203" pitchFamily="34" charset="0"/>
              </a:rPr>
              <a:t> </a:t>
            </a:r>
            <a:r>
              <a:rPr sz="4300" dirty="0">
                <a:latin typeface="Sassoon Infant Std" panose="020B0503020103030203" pitchFamily="34" charset="0"/>
              </a:rPr>
              <a:t>will</a:t>
            </a:r>
            <a:r>
              <a:rPr sz="4300" spc="-95" dirty="0">
                <a:latin typeface="Sassoon Infant Std" panose="020B0503020103030203" pitchFamily="34" charset="0"/>
              </a:rPr>
              <a:t> </a:t>
            </a:r>
            <a:r>
              <a:rPr sz="4300" dirty="0">
                <a:latin typeface="Sassoon Infant Std" panose="020B0503020103030203" pitchFamily="34" charset="0"/>
              </a:rPr>
              <a:t>I</a:t>
            </a:r>
            <a:r>
              <a:rPr sz="4300" spc="-85" dirty="0">
                <a:latin typeface="Sassoon Infant Std" panose="020B0503020103030203" pitchFamily="34" charset="0"/>
              </a:rPr>
              <a:t> </a:t>
            </a:r>
            <a:r>
              <a:rPr sz="4300" dirty="0">
                <a:latin typeface="Sassoon Infant Std" panose="020B0503020103030203" pitchFamily="34" charset="0"/>
              </a:rPr>
              <a:t>know</a:t>
            </a:r>
            <a:r>
              <a:rPr sz="4300" spc="-80" dirty="0">
                <a:latin typeface="Sassoon Infant Std" panose="020B0503020103030203" pitchFamily="34" charset="0"/>
              </a:rPr>
              <a:t> </a:t>
            </a:r>
            <a:r>
              <a:rPr lang="en-GB" sz="4300" dirty="0">
                <a:latin typeface="Sassoon Infant Std" panose="020B0503020103030203" pitchFamily="34" charset="0"/>
              </a:rPr>
              <a:t>how my child is doing</a:t>
            </a:r>
            <a:r>
              <a:rPr sz="4300" spc="-10" dirty="0">
                <a:latin typeface="Sassoon Infant Std" panose="020B0503020103030203" pitchFamily="34" charset="0"/>
              </a:rPr>
              <a:t>?</a:t>
            </a:r>
            <a:endParaRPr sz="4300" dirty="0">
              <a:latin typeface="Sassoon Infant Std" panose="020B0503020103030203" pitchFamily="34" charset="0"/>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p:nvPr/>
        </p:nvSpPr>
        <p:spPr>
          <a:xfrm>
            <a:off x="1981200" y="148353"/>
            <a:ext cx="8229600" cy="1207125"/>
          </a:xfrm>
          <a:prstGeom prst="rect">
            <a:avLst/>
          </a:prstGeom>
          <a:solidFill>
            <a:srgbClr val="DBDBDB"/>
          </a:solidFill>
          <a:ln w="76200">
            <a:solidFill>
              <a:srgbClr val="000000"/>
            </a:solidFill>
          </a:ln>
        </p:spPr>
        <p:txBody>
          <a:bodyPr vert="horz" wrap="square" lIns="0" tIns="0" rIns="0" bIns="0" rtlCol="0">
            <a:spAutoFit/>
          </a:bodyPr>
          <a:lstStyle/>
          <a:p>
            <a:pPr algn="ctr">
              <a:lnSpc>
                <a:spcPts val="4465"/>
              </a:lnSpc>
            </a:pPr>
            <a:r>
              <a:rPr lang="en-US" sz="3600" spc="-25" dirty="0">
                <a:latin typeface="Sassoon Infant Std" panose="020B0503020103030203" pitchFamily="34" charset="0"/>
                <a:cs typeface="Calibri Light"/>
              </a:rPr>
              <a:t>How will Nerrols support </a:t>
            </a:r>
            <a:r>
              <a:rPr sz="3600" b="0" spc="-25" dirty="0">
                <a:latin typeface="Sassoon Infant Std" panose="020B0503020103030203" pitchFamily="34" charset="0"/>
                <a:cs typeface="Calibri Light"/>
              </a:rPr>
              <a:t>my</a:t>
            </a:r>
            <a:endParaRPr sz="3600" dirty="0">
              <a:latin typeface="Sassoon Infant Std" panose="020B0503020103030203" pitchFamily="34" charset="0"/>
              <a:cs typeface="Calibri Light"/>
            </a:endParaRPr>
          </a:p>
          <a:p>
            <a:pPr algn="ctr">
              <a:lnSpc>
                <a:spcPts val="4905"/>
              </a:lnSpc>
            </a:pPr>
            <a:r>
              <a:rPr sz="3600" b="0" spc="-25" dirty="0">
                <a:latin typeface="Sassoon Infant Std" panose="020B0503020103030203" pitchFamily="34" charset="0"/>
                <a:cs typeface="Calibri Light"/>
              </a:rPr>
              <a:t>child’s</a:t>
            </a:r>
            <a:r>
              <a:rPr sz="3600" b="0" spc="-204" dirty="0">
                <a:latin typeface="Sassoon Infant Std" panose="020B0503020103030203" pitchFamily="34" charset="0"/>
                <a:cs typeface="Calibri Light"/>
              </a:rPr>
              <a:t> </a:t>
            </a:r>
            <a:r>
              <a:rPr lang="en-US" sz="3600" spc="-204" dirty="0">
                <a:latin typeface="Sassoon Infant Std" panose="020B0503020103030203" pitchFamily="34" charset="0"/>
                <a:cs typeface="Calibri Light"/>
              </a:rPr>
              <a:t>Mental Health &amp;</a:t>
            </a:r>
            <a:r>
              <a:rPr sz="3600" b="0" spc="-204" dirty="0">
                <a:latin typeface="Sassoon Infant Std" panose="020B0503020103030203" pitchFamily="34" charset="0"/>
                <a:cs typeface="Calibri Light"/>
              </a:rPr>
              <a:t> </a:t>
            </a:r>
            <a:r>
              <a:rPr lang="en-US" sz="3600" spc="-10" dirty="0">
                <a:latin typeface="Sassoon Infant Std" panose="020B0503020103030203" pitchFamily="34" charset="0"/>
                <a:cs typeface="Calibri Light"/>
              </a:rPr>
              <a:t>W</a:t>
            </a:r>
            <a:r>
              <a:rPr sz="3600" b="0" spc="-10" dirty="0">
                <a:latin typeface="Sassoon Infant Std" panose="020B0503020103030203" pitchFamily="34" charset="0"/>
                <a:cs typeface="Calibri Light"/>
              </a:rPr>
              <a:t>ellbeing?</a:t>
            </a:r>
            <a:endParaRPr sz="3600" dirty="0">
              <a:latin typeface="Sassoon Infant Std" panose="020B0503020103030203" pitchFamily="34" charset="0"/>
              <a:cs typeface="Calibri Light"/>
            </a:endParaRPr>
          </a:p>
        </p:txBody>
      </p:sp>
      <p:sp>
        <p:nvSpPr>
          <p:cNvPr id="3" name="object 3"/>
          <p:cNvSpPr txBox="1"/>
          <p:nvPr/>
        </p:nvSpPr>
        <p:spPr>
          <a:xfrm>
            <a:off x="152400" y="1828800"/>
            <a:ext cx="11758985" cy="4434355"/>
          </a:xfrm>
          <a:prstGeom prst="rect">
            <a:avLst/>
          </a:prstGeom>
        </p:spPr>
        <p:txBody>
          <a:bodyPr vert="horz" wrap="square" lIns="0" tIns="54610" rIns="0" bIns="0" rtlCol="0">
            <a:spAutoFit/>
          </a:bodyPr>
          <a:lstStyle/>
          <a:p>
            <a:r>
              <a:rPr lang="en-GB" sz="2000" dirty="0">
                <a:latin typeface="Sassoon Infant Std" panose="020B0503020103030203" pitchFamily="34" charset="0"/>
              </a:rPr>
              <a:t>At Nerrols Primary School and Nursery, we are dedicated to supporting the mental health and wellbeing of all our children. Through our curriculum and universal provision, we help children understand and explore their emotions and wellbeing. </a:t>
            </a:r>
            <a:r>
              <a:rPr lang="en-GB" sz="2000" b="1" dirty="0">
                <a:latin typeface="Sassoon Infant Std" panose="020B0503020103030203" pitchFamily="34" charset="0"/>
              </a:rPr>
              <a:t>If you have any concerns about your child’s mental health, your first point of contact will be their class teacher or key worker.</a:t>
            </a:r>
          </a:p>
          <a:p>
            <a:endParaRPr lang="en-GB" sz="2000" dirty="0">
              <a:latin typeface="Sassoon Infant Std" panose="020B0503020103030203" pitchFamily="34" charset="0"/>
            </a:endParaRPr>
          </a:p>
          <a:p>
            <a:r>
              <a:rPr lang="en-GB" sz="2000" dirty="0">
                <a:latin typeface="Sassoon Infant Std" panose="020B0503020103030203" pitchFamily="34" charset="0"/>
              </a:rPr>
              <a:t>Personal, Social, and Health Education (PSHE) offers opportunities for children to learn how to care for their own wellbeing. We also offer a variety of lunchtime and after-school clubs that support social and personal development, some of which are by invitation, while others are open to all.</a:t>
            </a:r>
          </a:p>
          <a:p>
            <a:endParaRPr lang="en-GB" sz="2000" dirty="0">
              <a:latin typeface="Sassoon Infant Std" panose="020B0503020103030203" pitchFamily="34" charset="0"/>
            </a:endParaRPr>
          </a:p>
          <a:p>
            <a:r>
              <a:rPr lang="en-GB" sz="2000" dirty="0">
                <a:latin typeface="Sassoon Infant Std" panose="020B0503020103030203" pitchFamily="34" charset="0"/>
              </a:rPr>
              <a:t>For children who need more individualised support, the school provides access to a range of mental health resources, including our Emotional Literacy Support Assistant (ELSA), social communication support, and referrals to specialist services such as the Mental Health Support Team (MHST) and the </a:t>
            </a:r>
            <a:r>
              <a:rPr lang="en-GB" sz="2000" b="0" i="0" dirty="0">
                <a:solidFill>
                  <a:srgbClr val="1F1F1F"/>
                </a:solidFill>
                <a:effectLst/>
                <a:latin typeface="Google Sans"/>
              </a:rPr>
              <a:t>Child and Adolescent Mental Health Services</a:t>
            </a:r>
            <a:r>
              <a:rPr lang="en-GB" sz="2000" dirty="0">
                <a:latin typeface="Sassoon Infant Std" panose="020B0503020103030203" pitchFamily="34" charset="0"/>
              </a:rPr>
              <a:t> (CAMHS).</a:t>
            </a:r>
          </a:p>
          <a:p>
            <a:pPr marL="12700" marR="5080">
              <a:lnSpc>
                <a:spcPct val="150000"/>
              </a:lnSpc>
            </a:pPr>
            <a:endParaRPr lang="en-GB" spc="-70" dirty="0">
              <a:latin typeface="Sassoon Infant Std" panose="020B0503020103030203" pitchFamily="34" charset="0"/>
              <a:cs typeface="Calibri"/>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06A65EC-938D-159F-47A7-2E7B079E8C95}"/>
            </a:ext>
          </a:extLst>
        </p:cNvPr>
        <p:cNvGrpSpPr/>
        <p:nvPr/>
      </p:nvGrpSpPr>
      <p:grpSpPr>
        <a:xfrm>
          <a:off x="0" y="0"/>
          <a:ext cx="0" cy="0"/>
          <a:chOff x="0" y="0"/>
          <a:chExt cx="0" cy="0"/>
        </a:xfrm>
      </p:grpSpPr>
      <p:sp>
        <p:nvSpPr>
          <p:cNvPr id="2" name="object 2">
            <a:extLst>
              <a:ext uri="{FF2B5EF4-FFF2-40B4-BE49-F238E27FC236}">
                <a16:creationId xmlns:a16="http://schemas.microsoft.com/office/drawing/2014/main" id="{7C4D7A6A-2C2C-6333-054A-5DA87B3901B1}"/>
              </a:ext>
            </a:extLst>
          </p:cNvPr>
          <p:cNvSpPr txBox="1"/>
          <p:nvPr/>
        </p:nvSpPr>
        <p:spPr>
          <a:xfrm>
            <a:off x="1377518" y="582759"/>
            <a:ext cx="8763000" cy="565732"/>
          </a:xfrm>
          <a:prstGeom prst="rect">
            <a:avLst/>
          </a:prstGeom>
          <a:solidFill>
            <a:srgbClr val="DBDBDB"/>
          </a:solidFill>
          <a:ln w="76200">
            <a:solidFill>
              <a:srgbClr val="000000"/>
            </a:solidFill>
          </a:ln>
        </p:spPr>
        <p:txBody>
          <a:bodyPr vert="horz" wrap="square" lIns="0" tIns="0" rIns="0" bIns="0" rtlCol="0">
            <a:spAutoFit/>
          </a:bodyPr>
          <a:lstStyle/>
          <a:p>
            <a:pPr algn="ctr">
              <a:lnSpc>
                <a:spcPts val="4465"/>
              </a:lnSpc>
            </a:pPr>
            <a:r>
              <a:rPr lang="en-US" sz="3600" dirty="0">
                <a:latin typeface="Sassoon Infant Std" panose="020B0503020103030203" pitchFamily="34" charset="0"/>
                <a:cs typeface="Calibri Light"/>
              </a:rPr>
              <a:t>Emotional Literacy Support Assistant (ELSA)</a:t>
            </a:r>
            <a:endParaRPr sz="3600" dirty="0">
              <a:latin typeface="Sassoon Infant Std" panose="020B0503020103030203" pitchFamily="34" charset="0"/>
              <a:cs typeface="Calibri Light"/>
            </a:endParaRPr>
          </a:p>
        </p:txBody>
      </p:sp>
      <p:sp>
        <p:nvSpPr>
          <p:cNvPr id="3" name="TextBox 2">
            <a:extLst>
              <a:ext uri="{FF2B5EF4-FFF2-40B4-BE49-F238E27FC236}">
                <a16:creationId xmlns:a16="http://schemas.microsoft.com/office/drawing/2014/main" id="{E4299B85-BC6F-E7A6-0EAE-4ECB05487E7A}"/>
              </a:ext>
            </a:extLst>
          </p:cNvPr>
          <p:cNvSpPr txBox="1"/>
          <p:nvPr/>
        </p:nvSpPr>
        <p:spPr>
          <a:xfrm>
            <a:off x="409115" y="2765463"/>
            <a:ext cx="1936805" cy="646331"/>
          </a:xfrm>
          <a:prstGeom prst="rect">
            <a:avLst/>
          </a:prstGeom>
          <a:noFill/>
        </p:spPr>
        <p:txBody>
          <a:bodyPr wrap="square" rtlCol="0">
            <a:spAutoFit/>
          </a:bodyPr>
          <a:lstStyle/>
          <a:p>
            <a:pPr algn="l"/>
            <a:endParaRPr lang="en-GB" dirty="0">
              <a:solidFill>
                <a:srgbClr val="1D1D1D"/>
              </a:solidFill>
              <a:latin typeface="Frutiger LT Std"/>
            </a:endParaRPr>
          </a:p>
          <a:p>
            <a:pPr algn="l"/>
            <a:endParaRPr lang="en-GB" b="0" i="0" dirty="0">
              <a:solidFill>
                <a:srgbClr val="1D1D1D"/>
              </a:solidFill>
              <a:effectLst/>
              <a:latin typeface="Sassoon Infant Std" panose="020B0503020103030203" pitchFamily="34" charset="0"/>
            </a:endParaRPr>
          </a:p>
        </p:txBody>
      </p:sp>
      <p:sp>
        <p:nvSpPr>
          <p:cNvPr id="4" name="TextBox 3">
            <a:extLst>
              <a:ext uri="{FF2B5EF4-FFF2-40B4-BE49-F238E27FC236}">
                <a16:creationId xmlns:a16="http://schemas.microsoft.com/office/drawing/2014/main" id="{80E36B53-A5AB-602B-895A-7414F2097EEA}"/>
              </a:ext>
            </a:extLst>
          </p:cNvPr>
          <p:cNvSpPr txBox="1"/>
          <p:nvPr/>
        </p:nvSpPr>
        <p:spPr>
          <a:xfrm>
            <a:off x="153615" y="1489502"/>
            <a:ext cx="11661225" cy="5355312"/>
          </a:xfrm>
          <a:prstGeom prst="rect">
            <a:avLst/>
          </a:prstGeom>
          <a:noFill/>
        </p:spPr>
        <p:txBody>
          <a:bodyPr wrap="square" rtlCol="0">
            <a:spAutoFit/>
          </a:bodyPr>
          <a:lstStyle/>
          <a:p>
            <a:pPr algn="l"/>
            <a:r>
              <a:rPr lang="en-GB" b="0" i="0" dirty="0">
                <a:solidFill>
                  <a:srgbClr val="2E3137"/>
                </a:solidFill>
                <a:effectLst/>
                <a:latin typeface="Sassoon Infant Std" panose="020B0503020103030203" pitchFamily="34" charset="0"/>
              </a:rPr>
              <a:t>An Emotional Literacy Support Assistant (ELSA) is a trained, school-based learning support assistant. Their role is to support the emotional wellbeing of pupils. They are trained by educational psychologists and receive ongoing group supervision. </a:t>
            </a:r>
          </a:p>
          <a:p>
            <a:pPr algn="l"/>
            <a:endParaRPr lang="en-GB" b="0" i="0" dirty="0">
              <a:solidFill>
                <a:srgbClr val="2E3137"/>
              </a:solidFill>
              <a:effectLst/>
              <a:latin typeface="Sassoon Infant Std" panose="020B0503020103030203" pitchFamily="34" charset="0"/>
            </a:endParaRPr>
          </a:p>
          <a:p>
            <a:pPr algn="l"/>
            <a:r>
              <a:rPr lang="en-GB" b="1" i="0" u="sng" dirty="0">
                <a:solidFill>
                  <a:srgbClr val="2E3137"/>
                </a:solidFill>
                <a:effectLst/>
                <a:latin typeface="Sassoon Infant Std" panose="020B0503020103030203" pitchFamily="34" charset="0"/>
              </a:rPr>
              <a:t>Who do ELSAs work with?</a:t>
            </a:r>
          </a:p>
          <a:p>
            <a:pPr algn="l"/>
            <a:endParaRPr lang="en-GB" b="1" i="0" u="sng" dirty="0">
              <a:solidFill>
                <a:srgbClr val="2E3137"/>
              </a:solidFill>
              <a:effectLst/>
              <a:latin typeface="Sassoon Infant Std" panose="020B0503020103030203" pitchFamily="34" charset="0"/>
            </a:endParaRPr>
          </a:p>
          <a:p>
            <a:pPr algn="l"/>
            <a:r>
              <a:rPr lang="en-GB" b="0" i="0" dirty="0">
                <a:solidFill>
                  <a:srgbClr val="2E3137"/>
                </a:solidFill>
                <a:effectLst/>
                <a:latin typeface="Sassoon Infant Std" panose="020B0503020103030203" pitchFamily="34" charset="0"/>
              </a:rPr>
              <a:t>ELSAs work with children either individually or in small groups and deliver bespoke interventions tailored to the situation or needs of the child/ren. The role of the ELSA is to develop children and </a:t>
            </a:r>
            <a:r>
              <a:rPr lang="en-GB" b="0" i="0">
                <a:solidFill>
                  <a:srgbClr val="2E3137"/>
                </a:solidFill>
                <a:effectLst/>
                <a:latin typeface="Sassoon Infant Std" panose="020B0503020103030203" pitchFamily="34" charset="0"/>
              </a:rPr>
              <a:t>young peoples’:</a:t>
            </a:r>
            <a:endParaRPr lang="en-GB" b="0" i="0" dirty="0">
              <a:solidFill>
                <a:srgbClr val="2E3137"/>
              </a:solidFill>
              <a:effectLst/>
              <a:latin typeface="Sassoon Infant Std" panose="020B0503020103030203" pitchFamily="34" charset="0"/>
            </a:endParaRPr>
          </a:p>
          <a:p>
            <a:pPr algn="l">
              <a:buFont typeface="Arial" panose="020B0604020202020204" pitchFamily="34" charset="0"/>
              <a:buChar char="•"/>
            </a:pPr>
            <a:r>
              <a:rPr lang="en-GB" b="0" i="0" dirty="0">
                <a:solidFill>
                  <a:srgbClr val="2E3137"/>
                </a:solidFill>
                <a:effectLst/>
                <a:latin typeface="Sassoon Infant Std" panose="020B0503020103030203" pitchFamily="34" charset="0"/>
              </a:rPr>
              <a:t>emotional literacy</a:t>
            </a:r>
          </a:p>
          <a:p>
            <a:pPr algn="l">
              <a:buFont typeface="Arial" panose="020B0604020202020204" pitchFamily="34" charset="0"/>
              <a:buChar char="•"/>
            </a:pPr>
            <a:r>
              <a:rPr lang="en-GB" b="0" i="0" dirty="0">
                <a:solidFill>
                  <a:srgbClr val="2E3137"/>
                </a:solidFill>
                <a:effectLst/>
                <a:latin typeface="Sassoon Infant Std" panose="020B0503020103030203" pitchFamily="34" charset="0"/>
              </a:rPr>
              <a:t>positive mental health</a:t>
            </a:r>
          </a:p>
          <a:p>
            <a:pPr algn="l">
              <a:buFont typeface="Arial" panose="020B0604020202020204" pitchFamily="34" charset="0"/>
              <a:buChar char="•"/>
            </a:pPr>
            <a:r>
              <a:rPr lang="en-GB" b="0" i="0" dirty="0">
                <a:solidFill>
                  <a:srgbClr val="2E3137"/>
                </a:solidFill>
                <a:effectLst/>
                <a:latin typeface="Sassoon Infant Std" panose="020B0503020103030203" pitchFamily="34" charset="0"/>
              </a:rPr>
              <a:t>social skills </a:t>
            </a:r>
          </a:p>
          <a:p>
            <a:pPr algn="l">
              <a:buFont typeface="Arial" panose="020B0604020202020204" pitchFamily="34" charset="0"/>
              <a:buChar char="•"/>
            </a:pPr>
            <a:r>
              <a:rPr lang="en-GB" b="0" i="0" dirty="0">
                <a:solidFill>
                  <a:srgbClr val="2E3137"/>
                </a:solidFill>
                <a:effectLst/>
                <a:latin typeface="Sassoon Infant Std" panose="020B0503020103030203" pitchFamily="34" charset="0"/>
              </a:rPr>
              <a:t>emotional wellbeing</a:t>
            </a:r>
          </a:p>
          <a:p>
            <a:pPr algn="l"/>
            <a:endParaRPr lang="en-GB" b="0" i="0" dirty="0">
              <a:solidFill>
                <a:srgbClr val="2E3137"/>
              </a:solidFill>
              <a:effectLst/>
              <a:latin typeface="Sassoon Infant Std" panose="020B0503020103030203" pitchFamily="34" charset="0"/>
            </a:endParaRPr>
          </a:p>
          <a:p>
            <a:pPr algn="l"/>
            <a:r>
              <a:rPr lang="en-GB" dirty="0">
                <a:solidFill>
                  <a:srgbClr val="2E3137"/>
                </a:solidFill>
                <a:latin typeface="Sassoon Infant Std" panose="020B0503020103030203" pitchFamily="34" charset="0"/>
              </a:rPr>
              <a:t>ELSA’s receive training and supervision to support children needing support in the following areas: </a:t>
            </a:r>
            <a:endParaRPr lang="en-GB" b="0" i="0" dirty="0">
              <a:solidFill>
                <a:srgbClr val="2E3137"/>
              </a:solidFill>
              <a:effectLst/>
              <a:latin typeface="Sassoon Infant Std" panose="020B0503020103030203" pitchFamily="34" charset="0"/>
            </a:endParaRPr>
          </a:p>
          <a:p>
            <a:pPr algn="l">
              <a:buFont typeface="Arial" panose="020B0604020202020204" pitchFamily="34" charset="0"/>
              <a:buChar char="•"/>
            </a:pPr>
            <a:r>
              <a:rPr lang="en-GB" b="0" i="0" dirty="0">
                <a:solidFill>
                  <a:srgbClr val="2E3137"/>
                </a:solidFill>
                <a:effectLst/>
                <a:latin typeface="Sassoon Infant Std" panose="020B0503020103030203" pitchFamily="34" charset="0"/>
              </a:rPr>
              <a:t>emotional literacy including building resilience and self-esteem</a:t>
            </a:r>
          </a:p>
          <a:p>
            <a:pPr algn="l">
              <a:buFont typeface="Arial" panose="020B0604020202020204" pitchFamily="34" charset="0"/>
              <a:buChar char="•"/>
            </a:pPr>
            <a:r>
              <a:rPr lang="en-GB" b="0" i="0" dirty="0">
                <a:solidFill>
                  <a:srgbClr val="2E3137"/>
                </a:solidFill>
                <a:effectLst/>
                <a:latin typeface="Sassoon Infant Std" panose="020B0503020103030203" pitchFamily="34" charset="0"/>
              </a:rPr>
              <a:t>managing emotions including anger and anxiety</a:t>
            </a:r>
          </a:p>
          <a:p>
            <a:pPr algn="l">
              <a:buFont typeface="Arial" panose="020B0604020202020204" pitchFamily="34" charset="0"/>
              <a:buChar char="•"/>
            </a:pPr>
            <a:r>
              <a:rPr lang="en-GB" b="0" i="0" dirty="0">
                <a:solidFill>
                  <a:srgbClr val="2E3137"/>
                </a:solidFill>
                <a:effectLst/>
                <a:latin typeface="Sassoon Infant Std" panose="020B0503020103030203" pitchFamily="34" charset="0"/>
              </a:rPr>
              <a:t>social and friendship skills</a:t>
            </a:r>
          </a:p>
          <a:p>
            <a:pPr algn="l">
              <a:buFont typeface="Arial" panose="020B0604020202020204" pitchFamily="34" charset="0"/>
              <a:buChar char="•"/>
            </a:pPr>
            <a:r>
              <a:rPr lang="en-GB" b="0" i="0" dirty="0">
                <a:solidFill>
                  <a:srgbClr val="2E3137"/>
                </a:solidFill>
                <a:effectLst/>
                <a:latin typeface="Sassoon Infant Std" panose="020B0503020103030203" pitchFamily="34" charset="0"/>
              </a:rPr>
              <a:t>loss, bereavement and family break-up</a:t>
            </a:r>
          </a:p>
          <a:p>
            <a:br>
              <a:rPr lang="en-GB" dirty="0"/>
            </a:br>
            <a:endParaRPr lang="en-GB" b="0" i="0" dirty="0">
              <a:solidFill>
                <a:srgbClr val="1D1D1D"/>
              </a:solidFill>
              <a:effectLst/>
              <a:latin typeface="Sassoon Infant Std" panose="020B0503020103030203" pitchFamily="34" charset="0"/>
            </a:endParaRPr>
          </a:p>
        </p:txBody>
      </p:sp>
    </p:spTree>
    <p:extLst>
      <p:ext uri="{BB962C8B-B14F-4D97-AF65-F5344CB8AC3E}">
        <p14:creationId xmlns:p14="http://schemas.microsoft.com/office/powerpoint/2010/main" val="229299906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DFE8F21-733A-7D3F-9F03-7C316D4324B4}"/>
            </a:ext>
          </a:extLst>
        </p:cNvPr>
        <p:cNvGrpSpPr/>
        <p:nvPr/>
      </p:nvGrpSpPr>
      <p:grpSpPr>
        <a:xfrm>
          <a:off x="0" y="0"/>
          <a:ext cx="0" cy="0"/>
          <a:chOff x="0" y="0"/>
          <a:chExt cx="0" cy="0"/>
        </a:xfrm>
      </p:grpSpPr>
      <p:sp>
        <p:nvSpPr>
          <p:cNvPr id="2" name="object 2">
            <a:extLst>
              <a:ext uri="{FF2B5EF4-FFF2-40B4-BE49-F238E27FC236}">
                <a16:creationId xmlns:a16="http://schemas.microsoft.com/office/drawing/2014/main" id="{2D62C32D-1658-FA17-895C-D165B1BFBDA4}"/>
              </a:ext>
            </a:extLst>
          </p:cNvPr>
          <p:cNvSpPr txBox="1"/>
          <p:nvPr/>
        </p:nvSpPr>
        <p:spPr>
          <a:xfrm>
            <a:off x="1377518" y="582759"/>
            <a:ext cx="8763000" cy="565732"/>
          </a:xfrm>
          <a:prstGeom prst="rect">
            <a:avLst/>
          </a:prstGeom>
          <a:solidFill>
            <a:srgbClr val="DBDBDB"/>
          </a:solidFill>
          <a:ln w="76200">
            <a:solidFill>
              <a:srgbClr val="000000"/>
            </a:solidFill>
          </a:ln>
        </p:spPr>
        <p:txBody>
          <a:bodyPr vert="horz" wrap="square" lIns="0" tIns="0" rIns="0" bIns="0" rtlCol="0">
            <a:spAutoFit/>
          </a:bodyPr>
          <a:lstStyle/>
          <a:p>
            <a:pPr algn="ctr">
              <a:lnSpc>
                <a:spcPts val="4465"/>
              </a:lnSpc>
            </a:pPr>
            <a:r>
              <a:rPr lang="en-US" sz="3600" dirty="0">
                <a:latin typeface="Sassoon Infant Std" panose="020B0503020103030203" pitchFamily="34" charset="0"/>
                <a:cs typeface="Calibri Light"/>
              </a:rPr>
              <a:t>M</a:t>
            </a:r>
            <a:r>
              <a:rPr lang="en-GB" sz="3600" dirty="0" err="1">
                <a:latin typeface="Sassoon Infant Std" panose="020B0503020103030203" pitchFamily="34" charset="0"/>
                <a:cs typeface="Calibri Light"/>
              </a:rPr>
              <a:t>ental</a:t>
            </a:r>
            <a:r>
              <a:rPr lang="en-GB" sz="3600" dirty="0">
                <a:latin typeface="Sassoon Infant Std" panose="020B0503020103030203" pitchFamily="34" charset="0"/>
                <a:cs typeface="Calibri Light"/>
              </a:rPr>
              <a:t> Health Support in Schools Team </a:t>
            </a:r>
            <a:endParaRPr sz="3600" dirty="0">
              <a:latin typeface="Sassoon Infant Std" panose="020B0503020103030203" pitchFamily="34" charset="0"/>
              <a:cs typeface="Calibri Light"/>
            </a:endParaRPr>
          </a:p>
        </p:txBody>
      </p:sp>
      <p:pic>
        <p:nvPicPr>
          <p:cNvPr id="7" name="Picture 6">
            <a:extLst>
              <a:ext uri="{FF2B5EF4-FFF2-40B4-BE49-F238E27FC236}">
                <a16:creationId xmlns:a16="http://schemas.microsoft.com/office/drawing/2014/main" id="{58621E62-7153-DFCC-97F7-E137C80BD751}"/>
              </a:ext>
            </a:extLst>
          </p:cNvPr>
          <p:cNvPicPr>
            <a:picLocks noChangeAspect="1"/>
          </p:cNvPicPr>
          <p:nvPr/>
        </p:nvPicPr>
        <p:blipFill>
          <a:blip r:embed="rId3"/>
          <a:stretch>
            <a:fillRect/>
          </a:stretch>
        </p:blipFill>
        <p:spPr>
          <a:xfrm>
            <a:off x="153615" y="1905000"/>
            <a:ext cx="2315635" cy="1524000"/>
          </a:xfrm>
          <a:prstGeom prst="rect">
            <a:avLst/>
          </a:prstGeom>
        </p:spPr>
      </p:pic>
      <p:sp>
        <p:nvSpPr>
          <p:cNvPr id="9" name="TextBox 8">
            <a:extLst>
              <a:ext uri="{FF2B5EF4-FFF2-40B4-BE49-F238E27FC236}">
                <a16:creationId xmlns:a16="http://schemas.microsoft.com/office/drawing/2014/main" id="{390A61D1-2E2B-0311-C3EE-A941BE26E9AF}"/>
              </a:ext>
            </a:extLst>
          </p:cNvPr>
          <p:cNvSpPr txBox="1"/>
          <p:nvPr/>
        </p:nvSpPr>
        <p:spPr>
          <a:xfrm>
            <a:off x="2209800" y="1185473"/>
            <a:ext cx="9569135" cy="6186309"/>
          </a:xfrm>
          <a:prstGeom prst="rect">
            <a:avLst/>
          </a:prstGeom>
          <a:noFill/>
        </p:spPr>
        <p:txBody>
          <a:bodyPr wrap="square" rtlCol="0">
            <a:spAutoFit/>
          </a:bodyPr>
          <a:lstStyle/>
          <a:p>
            <a:pPr algn="l"/>
            <a:r>
              <a:rPr lang="en-GB" b="1" i="0" dirty="0">
                <a:solidFill>
                  <a:srgbClr val="1D1D1D"/>
                </a:solidFill>
                <a:effectLst/>
                <a:latin typeface="Sassoon Infant Std" panose="020B0503020103030203" pitchFamily="34" charset="0"/>
              </a:rPr>
              <a:t>What are the Mental Health Support Teams (MHSTs)?</a:t>
            </a:r>
            <a:endParaRPr lang="en-GB" b="0" i="0" dirty="0">
              <a:solidFill>
                <a:srgbClr val="1D1D1D"/>
              </a:solidFill>
              <a:effectLst/>
              <a:latin typeface="Sassoon Infant Std" panose="020B0503020103030203" pitchFamily="34" charset="0"/>
            </a:endParaRPr>
          </a:p>
          <a:p>
            <a:pPr algn="l"/>
            <a:r>
              <a:rPr lang="en-GB" b="0" i="0" dirty="0">
                <a:solidFill>
                  <a:srgbClr val="1D1D1D"/>
                </a:solidFill>
                <a:effectLst/>
                <a:latin typeface="Sassoon Infant Std" panose="020B0503020103030203" pitchFamily="34" charset="0"/>
              </a:rPr>
              <a:t>The Mental Health Support Teams (MHSTs) in Somerset are a partnership  between Young Somerset and Somerset CAMHS (Child and Adolescent Mental Health Services).</a:t>
            </a:r>
          </a:p>
          <a:p>
            <a:pPr algn="l"/>
            <a:endParaRPr lang="en-GB" b="0" i="0" dirty="0">
              <a:solidFill>
                <a:srgbClr val="1D1D1D"/>
              </a:solidFill>
              <a:effectLst/>
              <a:latin typeface="Sassoon Infant Std" panose="020B0503020103030203" pitchFamily="34" charset="0"/>
            </a:endParaRPr>
          </a:p>
          <a:p>
            <a:pPr algn="l"/>
            <a:r>
              <a:rPr lang="en-GB" b="0" i="0" dirty="0">
                <a:solidFill>
                  <a:srgbClr val="1D1D1D"/>
                </a:solidFill>
                <a:effectLst/>
                <a:latin typeface="Sassoon Infant Std" panose="020B0503020103030203" pitchFamily="34" charset="0"/>
              </a:rPr>
              <a:t>The MHST work in educational settings across the county, supporting children and young people aged 5-16 with their mental health and wellbeing. MHST’s primary goal is to ensure that children, young people and their families receive timely help when they need it. Additionally, they aim to build resilience by equipping children, young people and their families with tools and strategies to use now and in the future.</a:t>
            </a:r>
          </a:p>
          <a:p>
            <a:pPr algn="l"/>
            <a:endParaRPr lang="en-GB" dirty="0">
              <a:solidFill>
                <a:srgbClr val="1D1D1D"/>
              </a:solidFill>
              <a:latin typeface="Sassoon Infant Std" panose="020B0503020103030203" pitchFamily="34" charset="0"/>
            </a:endParaRPr>
          </a:p>
          <a:p>
            <a:pPr algn="l"/>
            <a:r>
              <a:rPr lang="en-GB" dirty="0">
                <a:solidFill>
                  <a:srgbClr val="1D1D1D"/>
                </a:solidFill>
                <a:latin typeface="Sassoon Infant Std" panose="020B0503020103030203" pitchFamily="34" charset="0"/>
              </a:rPr>
              <a:t>MHST</a:t>
            </a:r>
            <a:r>
              <a:rPr lang="en-GB" b="0" i="0" dirty="0">
                <a:solidFill>
                  <a:srgbClr val="1D1D1D"/>
                </a:solidFill>
                <a:effectLst/>
                <a:latin typeface="Sassoon Infant Std" panose="020B0503020103030203" pitchFamily="34" charset="0"/>
              </a:rPr>
              <a:t> provide support for mild to moderate mental health concerns through Low Intensity-Cognitive Behavioural Therapy (LI-CBT). MHST will discuss LI-CBT is most effective when mental health changes first begin to emerge. Support for younger children is normally provided through parent lead CBT enable them to support their children. For older children MHST may choose to work directly with students. </a:t>
            </a:r>
          </a:p>
          <a:p>
            <a:pPr algn="l"/>
            <a:endParaRPr lang="en-GB" dirty="0">
              <a:solidFill>
                <a:srgbClr val="1D1D1D"/>
              </a:solidFill>
              <a:latin typeface="Sassoon Infant Std" panose="020B0503020103030203" pitchFamily="34" charset="0"/>
            </a:endParaRPr>
          </a:p>
          <a:p>
            <a:pPr algn="l"/>
            <a:r>
              <a:rPr lang="en-GB" b="0" i="0" dirty="0">
                <a:solidFill>
                  <a:srgbClr val="1D1D1D"/>
                </a:solidFill>
                <a:effectLst/>
                <a:latin typeface="Sassoon Infant Std" panose="020B0503020103030203" pitchFamily="34" charset="0"/>
              </a:rPr>
              <a:t>Referrals can be made via the SENDCo’s termly consultation meetings with MHST. </a:t>
            </a:r>
          </a:p>
          <a:p>
            <a:pPr algn="l"/>
            <a:endParaRPr lang="en-GB" dirty="0">
              <a:solidFill>
                <a:srgbClr val="1D1D1D"/>
              </a:solidFill>
              <a:latin typeface="Sassoon Infant Std" panose="020B0503020103030203" pitchFamily="34" charset="0"/>
            </a:endParaRPr>
          </a:p>
          <a:p>
            <a:pPr algn="l"/>
            <a:r>
              <a:rPr lang="en-GB" b="0" i="0" dirty="0">
                <a:solidFill>
                  <a:srgbClr val="1D1D1D"/>
                </a:solidFill>
                <a:effectLst/>
                <a:latin typeface="Sassoon Infant Std" panose="020B0503020103030203" pitchFamily="34" charset="0"/>
              </a:rPr>
              <a:t>Referrals will then be triaged by the MHST team and if the referral is successful children will be added to the waiting list.  </a:t>
            </a:r>
          </a:p>
          <a:p>
            <a:pPr algn="l"/>
            <a:endParaRPr lang="en-GB" dirty="0">
              <a:solidFill>
                <a:srgbClr val="1D1D1D"/>
              </a:solidFill>
              <a:latin typeface="Frutiger LT Std"/>
            </a:endParaRPr>
          </a:p>
          <a:p>
            <a:pPr algn="l"/>
            <a:endParaRPr lang="en-GB" b="0" i="0" dirty="0">
              <a:solidFill>
                <a:srgbClr val="1D1D1D"/>
              </a:solidFill>
              <a:effectLst/>
              <a:latin typeface="Sassoon Infant Std" panose="020B0503020103030203" pitchFamily="34" charset="0"/>
            </a:endParaRPr>
          </a:p>
        </p:txBody>
      </p:sp>
      <p:pic>
        <p:nvPicPr>
          <p:cNvPr id="16" name="Picture 15">
            <a:extLst>
              <a:ext uri="{FF2B5EF4-FFF2-40B4-BE49-F238E27FC236}">
                <a16:creationId xmlns:a16="http://schemas.microsoft.com/office/drawing/2014/main" id="{9DDD1D4D-F72E-3495-78DA-1DB5C6D8B808}"/>
              </a:ext>
            </a:extLst>
          </p:cNvPr>
          <p:cNvPicPr>
            <a:picLocks noChangeAspect="1"/>
          </p:cNvPicPr>
          <p:nvPr/>
        </p:nvPicPr>
        <p:blipFill>
          <a:blip r:embed="rId4"/>
          <a:stretch>
            <a:fillRect/>
          </a:stretch>
        </p:blipFill>
        <p:spPr>
          <a:xfrm>
            <a:off x="182190" y="4278628"/>
            <a:ext cx="2133785" cy="1996613"/>
          </a:xfrm>
          <a:prstGeom prst="rect">
            <a:avLst/>
          </a:prstGeom>
        </p:spPr>
      </p:pic>
    </p:spTree>
    <p:extLst>
      <p:ext uri="{BB962C8B-B14F-4D97-AF65-F5344CB8AC3E}">
        <p14:creationId xmlns:p14="http://schemas.microsoft.com/office/powerpoint/2010/main" val="377983912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object 6"/>
          <p:cNvSpPr txBox="1"/>
          <p:nvPr/>
        </p:nvSpPr>
        <p:spPr>
          <a:xfrm>
            <a:off x="360612" y="1600200"/>
            <a:ext cx="11374188" cy="4883388"/>
          </a:xfrm>
          <a:prstGeom prst="rect">
            <a:avLst/>
          </a:prstGeom>
        </p:spPr>
        <p:txBody>
          <a:bodyPr vert="horz" wrap="square" lIns="0" tIns="35560" rIns="0" bIns="0" rtlCol="0">
            <a:spAutoFit/>
          </a:bodyPr>
          <a:lstStyle/>
          <a:p>
            <a:pPr marL="12065" marR="81915">
              <a:lnSpc>
                <a:spcPct val="150000"/>
              </a:lnSpc>
              <a:tabLst>
                <a:tab pos="240665" algn="l"/>
              </a:tabLst>
            </a:pPr>
            <a:endParaRPr lang="en-US" dirty="0">
              <a:latin typeface="Sassoon Infant Std" panose="020B0503020103030203" pitchFamily="34" charset="0"/>
              <a:cs typeface="Calibri"/>
            </a:endParaRPr>
          </a:p>
          <a:p>
            <a:pPr marL="12065" marR="81915">
              <a:lnSpc>
                <a:spcPct val="150000"/>
              </a:lnSpc>
              <a:tabLst>
                <a:tab pos="240665" algn="l"/>
              </a:tabLst>
            </a:pPr>
            <a:r>
              <a:rPr dirty="0">
                <a:latin typeface="Sassoon Infant Std" panose="020B0503020103030203" pitchFamily="34" charset="0"/>
                <a:cs typeface="Calibri"/>
              </a:rPr>
              <a:t>The</a:t>
            </a:r>
            <a:r>
              <a:rPr spc="-35" dirty="0">
                <a:latin typeface="Sassoon Infant Std" panose="020B0503020103030203" pitchFamily="34" charset="0"/>
                <a:cs typeface="Calibri"/>
              </a:rPr>
              <a:t> </a:t>
            </a:r>
            <a:r>
              <a:rPr spc="-10" dirty="0">
                <a:latin typeface="Sassoon Infant Std" panose="020B0503020103030203" pitchFamily="34" charset="0"/>
                <a:cs typeface="Calibri"/>
              </a:rPr>
              <a:t>staff</a:t>
            </a:r>
            <a:r>
              <a:rPr spc="-35" dirty="0">
                <a:latin typeface="Sassoon Infant Std" panose="020B0503020103030203" pitchFamily="34" charset="0"/>
                <a:cs typeface="Calibri"/>
              </a:rPr>
              <a:t> </a:t>
            </a:r>
            <a:r>
              <a:rPr dirty="0">
                <a:latin typeface="Sassoon Infant Std" panose="020B0503020103030203" pitchFamily="34" charset="0"/>
                <a:cs typeface="Calibri"/>
              </a:rPr>
              <a:t>team</a:t>
            </a:r>
            <a:r>
              <a:rPr lang="en-US" dirty="0">
                <a:latin typeface="Sassoon Infant Std" panose="020B0503020103030203" pitchFamily="34" charset="0"/>
                <a:cs typeface="Calibri"/>
              </a:rPr>
              <a:t> at Nerrols Primary School and Nursery have </a:t>
            </a:r>
            <a:r>
              <a:rPr lang="en-GB" spc="-10" dirty="0">
                <a:latin typeface="Sassoon Infant Std" panose="020B0503020103030203" pitchFamily="34" charset="0"/>
                <a:cs typeface="Calibri"/>
              </a:rPr>
              <a:t>considerable</a:t>
            </a:r>
            <a:r>
              <a:rPr lang="en-GB" spc="-25" dirty="0">
                <a:latin typeface="Sassoon Infant Std" panose="020B0503020103030203" pitchFamily="34" charset="0"/>
                <a:cs typeface="Calibri"/>
              </a:rPr>
              <a:t> </a:t>
            </a:r>
            <a:r>
              <a:rPr lang="en-GB" dirty="0">
                <a:latin typeface="Sassoon Infant Std" panose="020B0503020103030203" pitchFamily="34" charset="0"/>
                <a:cs typeface="Calibri"/>
              </a:rPr>
              <a:t>experience</a:t>
            </a:r>
            <a:r>
              <a:rPr lang="en-GB" spc="10" dirty="0">
                <a:latin typeface="Sassoon Infant Std" panose="020B0503020103030203" pitchFamily="34" charset="0"/>
                <a:cs typeface="Calibri"/>
              </a:rPr>
              <a:t> </a:t>
            </a:r>
            <a:r>
              <a:rPr lang="en-GB" spc="-10" dirty="0">
                <a:latin typeface="Sassoon Infant Std" panose="020B0503020103030203" pitchFamily="34" charset="0"/>
                <a:cs typeface="Calibri"/>
              </a:rPr>
              <a:t>supporting </a:t>
            </a:r>
            <a:r>
              <a:rPr lang="en-GB" dirty="0">
                <a:latin typeface="Sassoon Infant Std" panose="020B0503020103030203" pitchFamily="34" charset="0"/>
                <a:cs typeface="Calibri"/>
              </a:rPr>
              <a:t>children with</a:t>
            </a:r>
            <a:r>
              <a:rPr spc="-30" dirty="0">
                <a:latin typeface="Sassoon Infant Std" panose="020B0503020103030203" pitchFamily="34" charset="0"/>
                <a:cs typeface="Calibri"/>
              </a:rPr>
              <a:t> </a:t>
            </a:r>
            <a:r>
              <a:rPr spc="-10" dirty="0">
                <a:latin typeface="Sassoon Infant Std" panose="020B0503020103030203" pitchFamily="34" charset="0"/>
                <a:cs typeface="Calibri"/>
              </a:rPr>
              <a:t>dyslexia,</a:t>
            </a:r>
            <a:r>
              <a:rPr spc="-50" dirty="0">
                <a:latin typeface="Sassoon Infant Std" panose="020B0503020103030203" pitchFamily="34" charset="0"/>
                <a:cs typeface="Calibri"/>
              </a:rPr>
              <a:t> </a:t>
            </a:r>
            <a:r>
              <a:rPr dirty="0">
                <a:latin typeface="Sassoon Infant Std" panose="020B0503020103030203" pitchFamily="34" charset="0"/>
                <a:cs typeface="Calibri"/>
              </a:rPr>
              <a:t>autistic</a:t>
            </a:r>
            <a:r>
              <a:rPr spc="-45" dirty="0">
                <a:latin typeface="Sassoon Infant Std" panose="020B0503020103030203" pitchFamily="34" charset="0"/>
                <a:cs typeface="Calibri"/>
              </a:rPr>
              <a:t> </a:t>
            </a:r>
            <a:r>
              <a:rPr dirty="0">
                <a:latin typeface="Sassoon Infant Std" panose="020B0503020103030203" pitchFamily="34" charset="0"/>
                <a:cs typeface="Calibri"/>
              </a:rPr>
              <a:t>spectrum</a:t>
            </a:r>
            <a:r>
              <a:rPr spc="-40" dirty="0">
                <a:latin typeface="Sassoon Infant Std" panose="020B0503020103030203" pitchFamily="34" charset="0"/>
                <a:cs typeface="Calibri"/>
              </a:rPr>
              <a:t> </a:t>
            </a:r>
            <a:r>
              <a:rPr dirty="0">
                <a:latin typeface="Sassoon Infant Std" panose="020B0503020103030203" pitchFamily="34" charset="0"/>
                <a:cs typeface="Calibri"/>
              </a:rPr>
              <a:t>condition,</a:t>
            </a:r>
            <a:r>
              <a:rPr spc="-45" dirty="0">
                <a:latin typeface="Sassoon Infant Std" panose="020B0503020103030203" pitchFamily="34" charset="0"/>
                <a:cs typeface="Calibri"/>
              </a:rPr>
              <a:t> </a:t>
            </a:r>
            <a:r>
              <a:rPr lang="en-GB" spc="-45" dirty="0">
                <a:latin typeface="Sassoon Infant Std" panose="020B0503020103030203" pitchFamily="34" charset="0"/>
                <a:cs typeface="Calibri"/>
              </a:rPr>
              <a:t>ADHD, social and emotional difficulties, </a:t>
            </a:r>
            <a:r>
              <a:rPr dirty="0">
                <a:latin typeface="Sassoon Infant Std" panose="020B0503020103030203" pitchFamily="34" charset="0"/>
                <a:cs typeface="Calibri"/>
              </a:rPr>
              <a:t>speech</a:t>
            </a:r>
            <a:r>
              <a:rPr spc="-30" dirty="0">
                <a:latin typeface="Sassoon Infant Std" panose="020B0503020103030203" pitchFamily="34" charset="0"/>
                <a:cs typeface="Calibri"/>
              </a:rPr>
              <a:t> </a:t>
            </a:r>
            <a:r>
              <a:rPr spc="-25" dirty="0">
                <a:latin typeface="Sassoon Infant Std" panose="020B0503020103030203" pitchFamily="34" charset="0"/>
                <a:cs typeface="Calibri"/>
              </a:rPr>
              <a:t>and </a:t>
            </a:r>
            <a:r>
              <a:rPr dirty="0">
                <a:latin typeface="Sassoon Infant Std" panose="020B0503020103030203" pitchFamily="34" charset="0"/>
                <a:cs typeface="Calibri"/>
              </a:rPr>
              <a:t>language</a:t>
            </a:r>
            <a:r>
              <a:rPr spc="-55" dirty="0">
                <a:latin typeface="Sassoon Infant Std" panose="020B0503020103030203" pitchFamily="34" charset="0"/>
                <a:cs typeface="Calibri"/>
              </a:rPr>
              <a:t> </a:t>
            </a:r>
            <a:r>
              <a:rPr lang="en-GB" dirty="0">
                <a:latin typeface="Sassoon Infant Std" panose="020B0503020103030203" pitchFamily="34" charset="0"/>
                <a:cs typeface="Calibri"/>
              </a:rPr>
              <a:t>difficulties</a:t>
            </a:r>
            <a:r>
              <a:rPr lang="en-GB" spc="-15" dirty="0">
                <a:latin typeface="Sassoon Infant Std" panose="020B0503020103030203" pitchFamily="34" charset="0"/>
                <a:cs typeface="Calibri"/>
              </a:rPr>
              <a:t>, general learning difficulties </a:t>
            </a:r>
            <a:r>
              <a:rPr dirty="0">
                <a:latin typeface="Sassoon Infant Std" panose="020B0503020103030203" pitchFamily="34" charset="0"/>
                <a:cs typeface="Calibri"/>
              </a:rPr>
              <a:t>and</a:t>
            </a:r>
            <a:r>
              <a:rPr spc="-35" dirty="0">
                <a:latin typeface="Sassoon Infant Std" panose="020B0503020103030203" pitchFamily="34" charset="0"/>
                <a:cs typeface="Calibri"/>
              </a:rPr>
              <a:t> </a:t>
            </a:r>
            <a:r>
              <a:rPr spc="-10" dirty="0">
                <a:latin typeface="Sassoon Infant Std" panose="020B0503020103030203" pitchFamily="34" charset="0"/>
                <a:cs typeface="Calibri"/>
              </a:rPr>
              <a:t>physical/sensory</a:t>
            </a:r>
            <a:r>
              <a:rPr spc="-55" dirty="0">
                <a:latin typeface="Sassoon Infant Std" panose="020B0503020103030203" pitchFamily="34" charset="0"/>
                <a:cs typeface="Calibri"/>
              </a:rPr>
              <a:t> </a:t>
            </a:r>
            <a:r>
              <a:rPr dirty="0">
                <a:latin typeface="Sassoon Infant Std" panose="020B0503020103030203" pitchFamily="34" charset="0"/>
                <a:cs typeface="Calibri"/>
              </a:rPr>
              <a:t>needs.</a:t>
            </a:r>
            <a:r>
              <a:rPr spc="-5" dirty="0">
                <a:latin typeface="Sassoon Infant Std" panose="020B0503020103030203" pitchFamily="34" charset="0"/>
                <a:cs typeface="Calibri"/>
              </a:rPr>
              <a:t> </a:t>
            </a:r>
            <a:endParaRPr lang="en-GB" b="1" spc="-5" dirty="0">
              <a:latin typeface="Sassoon Infant Std" panose="020B0503020103030203" pitchFamily="34" charset="0"/>
              <a:cs typeface="Calibri"/>
            </a:endParaRPr>
          </a:p>
          <a:p>
            <a:pPr marL="12065" marR="81915">
              <a:lnSpc>
                <a:spcPct val="150000"/>
              </a:lnSpc>
              <a:tabLst>
                <a:tab pos="240665" algn="l"/>
              </a:tabLst>
            </a:pPr>
            <a:r>
              <a:rPr lang="en-GB" b="1" spc="-5" dirty="0">
                <a:latin typeface="Sassoon Infant Std" panose="020B0503020103030203" pitchFamily="34" charset="0"/>
                <a:cs typeface="Calibri"/>
              </a:rPr>
              <a:t>When needed we can seek advice from services such as:</a:t>
            </a:r>
            <a:endParaRPr b="1" dirty="0">
              <a:latin typeface="Sassoon Infant Std" panose="020B0503020103030203" pitchFamily="34" charset="0"/>
              <a:cs typeface="Calibri"/>
            </a:endParaRPr>
          </a:p>
          <a:p>
            <a:pPr marL="240665" indent="-227965">
              <a:buFont typeface="Arial"/>
              <a:buChar char="•"/>
              <a:tabLst>
                <a:tab pos="240665" algn="l"/>
              </a:tabLst>
            </a:pPr>
            <a:r>
              <a:rPr lang="en-GB" dirty="0">
                <a:latin typeface="Sassoon Infant Std" panose="020B0503020103030203" pitchFamily="34" charset="0"/>
                <a:cs typeface="Calibri"/>
              </a:rPr>
              <a:t>Children</a:t>
            </a:r>
            <a:r>
              <a:rPr lang="en-GB" spc="-25" dirty="0">
                <a:latin typeface="Sassoon Infant Std" panose="020B0503020103030203" pitchFamily="34" charset="0"/>
                <a:cs typeface="Calibri"/>
              </a:rPr>
              <a:t> </a:t>
            </a:r>
            <a:r>
              <a:rPr lang="en-GB" dirty="0">
                <a:latin typeface="Sassoon Infant Std" panose="020B0503020103030203" pitchFamily="34" charset="0"/>
                <a:cs typeface="Calibri"/>
              </a:rPr>
              <a:t>and</a:t>
            </a:r>
            <a:r>
              <a:rPr lang="en-GB" spc="-45" dirty="0">
                <a:latin typeface="Sassoon Infant Std" panose="020B0503020103030203" pitchFamily="34" charset="0"/>
                <a:cs typeface="Calibri"/>
              </a:rPr>
              <a:t> </a:t>
            </a:r>
            <a:r>
              <a:rPr lang="en-GB" spc="-20" dirty="0">
                <a:latin typeface="Sassoon Infant Std" panose="020B0503020103030203" pitchFamily="34" charset="0"/>
                <a:cs typeface="Calibri"/>
              </a:rPr>
              <a:t>Young</a:t>
            </a:r>
            <a:r>
              <a:rPr lang="en-GB" spc="-45" dirty="0">
                <a:latin typeface="Sassoon Infant Std" panose="020B0503020103030203" pitchFamily="34" charset="0"/>
                <a:cs typeface="Calibri"/>
              </a:rPr>
              <a:t> </a:t>
            </a:r>
            <a:r>
              <a:rPr lang="en-GB" spc="-20" dirty="0">
                <a:latin typeface="Sassoon Infant Std" panose="020B0503020103030203" pitchFamily="34" charset="0"/>
                <a:cs typeface="Calibri"/>
              </a:rPr>
              <a:t>People’s</a:t>
            </a:r>
            <a:r>
              <a:rPr lang="en-GB" spc="-30" dirty="0">
                <a:latin typeface="Sassoon Infant Std" panose="020B0503020103030203" pitchFamily="34" charset="0"/>
                <a:cs typeface="Calibri"/>
              </a:rPr>
              <a:t> </a:t>
            </a:r>
            <a:r>
              <a:rPr lang="en-GB" dirty="0">
                <a:latin typeface="Sassoon Infant Std" panose="020B0503020103030203" pitchFamily="34" charset="0"/>
                <a:cs typeface="Calibri"/>
              </a:rPr>
              <a:t>Therapy</a:t>
            </a:r>
            <a:r>
              <a:rPr lang="en-GB" spc="-45" dirty="0">
                <a:latin typeface="Sassoon Infant Std" panose="020B0503020103030203" pitchFamily="34" charset="0"/>
                <a:cs typeface="Calibri"/>
              </a:rPr>
              <a:t> </a:t>
            </a:r>
            <a:r>
              <a:rPr lang="en-GB" dirty="0">
                <a:latin typeface="Sassoon Infant Std" panose="020B0503020103030203" pitchFamily="34" charset="0"/>
                <a:cs typeface="Calibri"/>
              </a:rPr>
              <a:t>Service</a:t>
            </a:r>
            <a:r>
              <a:rPr lang="en-GB" spc="-5" dirty="0">
                <a:latin typeface="Sassoon Infant Std" panose="020B0503020103030203" pitchFamily="34" charset="0"/>
                <a:cs typeface="Calibri"/>
              </a:rPr>
              <a:t> </a:t>
            </a:r>
            <a:r>
              <a:rPr lang="en-GB" dirty="0">
                <a:latin typeface="Sassoon Infant Std" panose="020B0503020103030203" pitchFamily="34" charset="0"/>
                <a:cs typeface="Calibri"/>
              </a:rPr>
              <a:t>(including</a:t>
            </a:r>
            <a:r>
              <a:rPr lang="en-GB" spc="-45" dirty="0">
                <a:latin typeface="Sassoon Infant Std" panose="020B0503020103030203" pitchFamily="34" charset="0"/>
                <a:cs typeface="Calibri"/>
              </a:rPr>
              <a:t> </a:t>
            </a:r>
            <a:r>
              <a:rPr lang="en-GB" dirty="0">
                <a:latin typeface="Sassoon Infant Std" panose="020B0503020103030203" pitchFamily="34" charset="0"/>
                <a:cs typeface="Calibri"/>
              </a:rPr>
              <a:t>Speech</a:t>
            </a:r>
            <a:r>
              <a:rPr lang="en-GB" spc="-15" dirty="0">
                <a:latin typeface="Sassoon Infant Std" panose="020B0503020103030203" pitchFamily="34" charset="0"/>
                <a:cs typeface="Calibri"/>
              </a:rPr>
              <a:t> </a:t>
            </a:r>
            <a:r>
              <a:rPr lang="en-GB" dirty="0">
                <a:latin typeface="Sassoon Infant Std" panose="020B0503020103030203" pitchFamily="34" charset="0"/>
                <a:cs typeface="Calibri"/>
              </a:rPr>
              <a:t>&amp;</a:t>
            </a:r>
            <a:r>
              <a:rPr lang="en-GB" spc="-15" dirty="0">
                <a:latin typeface="Sassoon Infant Std" panose="020B0503020103030203" pitchFamily="34" charset="0"/>
                <a:cs typeface="Calibri"/>
              </a:rPr>
              <a:t> </a:t>
            </a:r>
            <a:r>
              <a:rPr lang="en-GB" dirty="0">
                <a:latin typeface="Sassoon Infant Std" panose="020B0503020103030203" pitchFamily="34" charset="0"/>
                <a:cs typeface="Calibri"/>
              </a:rPr>
              <a:t>Language</a:t>
            </a:r>
            <a:r>
              <a:rPr lang="en-GB" spc="-50" dirty="0">
                <a:latin typeface="Sassoon Infant Std" panose="020B0503020103030203" pitchFamily="34" charset="0"/>
                <a:cs typeface="Calibri"/>
              </a:rPr>
              <a:t> </a:t>
            </a:r>
            <a:r>
              <a:rPr lang="en-GB" spc="-10" dirty="0">
                <a:latin typeface="Sassoon Infant Std" panose="020B0503020103030203" pitchFamily="34" charset="0"/>
                <a:cs typeface="Calibri"/>
              </a:rPr>
              <a:t>Therapists,</a:t>
            </a:r>
            <a:endParaRPr lang="en-GB" dirty="0">
              <a:latin typeface="Sassoon Infant Std" panose="020B0503020103030203" pitchFamily="34" charset="0"/>
              <a:cs typeface="Calibri"/>
            </a:endParaRPr>
          </a:p>
          <a:p>
            <a:pPr marL="240665"/>
            <a:r>
              <a:rPr lang="en-GB" spc="-10" dirty="0">
                <a:latin typeface="Sassoon Infant Std" panose="020B0503020103030203" pitchFamily="34" charset="0"/>
                <a:cs typeface="Calibri"/>
              </a:rPr>
              <a:t>Occupational Therapists,</a:t>
            </a:r>
            <a:r>
              <a:rPr lang="en-GB" spc="-15" dirty="0">
                <a:latin typeface="Sassoon Infant Std" panose="020B0503020103030203" pitchFamily="34" charset="0"/>
                <a:cs typeface="Calibri"/>
              </a:rPr>
              <a:t> </a:t>
            </a:r>
            <a:r>
              <a:rPr lang="en-GB" spc="-20" dirty="0">
                <a:latin typeface="Sassoon Infant Std" panose="020B0503020103030203" pitchFamily="34" charset="0"/>
                <a:cs typeface="Calibri"/>
              </a:rPr>
              <a:t>etc)</a:t>
            </a:r>
            <a:endParaRPr lang="en-GB" dirty="0">
              <a:latin typeface="Sassoon Infant Std" panose="020B0503020103030203" pitchFamily="34" charset="0"/>
              <a:cs typeface="Calibri"/>
            </a:endParaRPr>
          </a:p>
          <a:p>
            <a:pPr marL="240665" indent="-227965">
              <a:buFont typeface="Arial"/>
              <a:buChar char="•"/>
              <a:tabLst>
                <a:tab pos="240665" algn="l"/>
              </a:tabLst>
            </a:pPr>
            <a:r>
              <a:rPr lang="en-GB" dirty="0">
                <a:latin typeface="Sassoon Infant Std" panose="020B0503020103030203" pitchFamily="34" charset="0"/>
                <a:cs typeface="Calibri"/>
              </a:rPr>
              <a:t>Local Authority Advisory Teachers from Access to Inclusion, Ethnic Minority Achievement Service (EMAS)</a:t>
            </a:r>
          </a:p>
          <a:p>
            <a:pPr marL="240665" indent="-227965">
              <a:buFont typeface="Arial"/>
              <a:buChar char="•"/>
              <a:tabLst>
                <a:tab pos="240665" algn="l"/>
              </a:tabLst>
            </a:pPr>
            <a:r>
              <a:rPr lang="en-GB" dirty="0">
                <a:latin typeface="Sassoon Infant Std" panose="020B0503020103030203" pitchFamily="34" charset="0"/>
                <a:cs typeface="Calibri"/>
              </a:rPr>
              <a:t>Taunton Deane Partnership College - outreach service for SEMH needs (Social, Emotional and Mental Health)</a:t>
            </a:r>
          </a:p>
          <a:p>
            <a:pPr marL="240665" indent="-227965">
              <a:buFont typeface="Arial"/>
              <a:buChar char="•"/>
              <a:tabLst>
                <a:tab pos="240665" algn="l"/>
              </a:tabLst>
            </a:pPr>
            <a:r>
              <a:rPr lang="en-GB" spc="-10" dirty="0">
                <a:latin typeface="Sassoon Infant Std" panose="020B0503020103030203" pitchFamily="34" charset="0"/>
                <a:cs typeface="Calibri"/>
              </a:rPr>
              <a:t>Educational</a:t>
            </a:r>
            <a:r>
              <a:rPr lang="en-GB" spc="-15" dirty="0">
                <a:latin typeface="Sassoon Infant Std" panose="020B0503020103030203" pitchFamily="34" charset="0"/>
                <a:cs typeface="Calibri"/>
              </a:rPr>
              <a:t> </a:t>
            </a:r>
            <a:r>
              <a:rPr lang="en-GB" spc="-10" dirty="0">
                <a:latin typeface="Sassoon Infant Std" panose="020B0503020103030203" pitchFamily="34" charset="0"/>
                <a:cs typeface="Calibri"/>
              </a:rPr>
              <a:t>Psychology</a:t>
            </a:r>
            <a:r>
              <a:rPr lang="en-GB" spc="-20" dirty="0">
                <a:latin typeface="Sassoon Infant Std" panose="020B0503020103030203" pitchFamily="34" charset="0"/>
                <a:cs typeface="Calibri"/>
              </a:rPr>
              <a:t> </a:t>
            </a:r>
            <a:r>
              <a:rPr lang="en-GB" dirty="0">
                <a:latin typeface="Sassoon Infant Std" panose="020B0503020103030203" pitchFamily="34" charset="0"/>
                <a:cs typeface="Calibri"/>
              </a:rPr>
              <a:t>Service</a:t>
            </a:r>
            <a:r>
              <a:rPr lang="en-GB" spc="30" dirty="0">
                <a:latin typeface="Sassoon Infant Std" panose="020B0503020103030203" pitchFamily="34" charset="0"/>
                <a:cs typeface="Calibri"/>
              </a:rPr>
              <a:t> </a:t>
            </a:r>
            <a:r>
              <a:rPr lang="en-GB" spc="-20" dirty="0">
                <a:latin typeface="Sassoon Infant Std" panose="020B0503020103030203" pitchFamily="34" charset="0"/>
                <a:cs typeface="Calibri"/>
              </a:rPr>
              <a:t>(EPS) (this is a service buy-in service, access to EP service is currently strictly limited)</a:t>
            </a:r>
          </a:p>
          <a:p>
            <a:pPr marL="12700">
              <a:tabLst>
                <a:tab pos="240665" algn="l"/>
              </a:tabLst>
            </a:pPr>
            <a:r>
              <a:rPr lang="en-GB" spc="-20" dirty="0">
                <a:latin typeface="Sassoon Infant Std" panose="020B0503020103030203" pitchFamily="34" charset="0"/>
                <a:cs typeface="Calibri"/>
              </a:rPr>
              <a:t>     limited)</a:t>
            </a:r>
            <a:endParaRPr lang="en-GB" dirty="0">
              <a:latin typeface="Sassoon Infant Std" panose="020B0503020103030203" pitchFamily="34" charset="0"/>
              <a:cs typeface="Calibri"/>
            </a:endParaRPr>
          </a:p>
          <a:p>
            <a:pPr marL="240665" indent="-227965">
              <a:buFont typeface="Arial"/>
              <a:buChar char="•"/>
              <a:tabLst>
                <a:tab pos="240665" algn="l"/>
              </a:tabLst>
            </a:pPr>
            <a:r>
              <a:rPr dirty="0">
                <a:latin typeface="Sassoon Infant Std" panose="020B0503020103030203" pitchFamily="34" charset="0"/>
                <a:cs typeface="Calibri"/>
              </a:rPr>
              <a:t>Child</a:t>
            </a:r>
            <a:r>
              <a:rPr spc="-45" dirty="0">
                <a:latin typeface="Sassoon Infant Std" panose="020B0503020103030203" pitchFamily="34" charset="0"/>
                <a:cs typeface="Calibri"/>
              </a:rPr>
              <a:t> </a:t>
            </a:r>
            <a:r>
              <a:rPr dirty="0">
                <a:latin typeface="Sassoon Infant Std" panose="020B0503020103030203" pitchFamily="34" charset="0"/>
                <a:cs typeface="Calibri"/>
              </a:rPr>
              <a:t>and</a:t>
            </a:r>
            <a:r>
              <a:rPr spc="-40" dirty="0">
                <a:latin typeface="Sassoon Infant Std" panose="020B0503020103030203" pitchFamily="34" charset="0"/>
                <a:cs typeface="Calibri"/>
              </a:rPr>
              <a:t> </a:t>
            </a:r>
            <a:r>
              <a:rPr dirty="0">
                <a:latin typeface="Sassoon Infant Std" panose="020B0503020103030203" pitchFamily="34" charset="0"/>
                <a:cs typeface="Calibri"/>
              </a:rPr>
              <a:t>Adolescent</a:t>
            </a:r>
            <a:r>
              <a:rPr spc="-35" dirty="0">
                <a:latin typeface="Sassoon Infant Std" panose="020B0503020103030203" pitchFamily="34" charset="0"/>
                <a:cs typeface="Calibri"/>
              </a:rPr>
              <a:t> </a:t>
            </a:r>
            <a:r>
              <a:rPr dirty="0">
                <a:latin typeface="Sassoon Infant Std" panose="020B0503020103030203" pitchFamily="34" charset="0"/>
                <a:cs typeface="Calibri"/>
              </a:rPr>
              <a:t>Mental</a:t>
            </a:r>
            <a:r>
              <a:rPr spc="-25" dirty="0">
                <a:latin typeface="Sassoon Infant Std" panose="020B0503020103030203" pitchFamily="34" charset="0"/>
                <a:cs typeface="Calibri"/>
              </a:rPr>
              <a:t> </a:t>
            </a:r>
            <a:r>
              <a:rPr dirty="0">
                <a:latin typeface="Sassoon Infant Std" panose="020B0503020103030203" pitchFamily="34" charset="0"/>
                <a:cs typeface="Calibri"/>
              </a:rPr>
              <a:t>Health</a:t>
            </a:r>
            <a:r>
              <a:rPr spc="-40" dirty="0">
                <a:latin typeface="Sassoon Infant Std" panose="020B0503020103030203" pitchFamily="34" charset="0"/>
                <a:cs typeface="Calibri"/>
              </a:rPr>
              <a:t> </a:t>
            </a:r>
            <a:r>
              <a:rPr dirty="0">
                <a:latin typeface="Sassoon Infant Std" panose="020B0503020103030203" pitchFamily="34" charset="0"/>
                <a:cs typeface="Calibri"/>
              </a:rPr>
              <a:t>Service</a:t>
            </a:r>
            <a:r>
              <a:rPr spc="-15" dirty="0">
                <a:latin typeface="Sassoon Infant Std" panose="020B0503020103030203" pitchFamily="34" charset="0"/>
                <a:cs typeface="Calibri"/>
              </a:rPr>
              <a:t> </a:t>
            </a:r>
            <a:r>
              <a:rPr spc="-10" dirty="0">
                <a:latin typeface="Sassoon Infant Std" panose="020B0503020103030203" pitchFamily="34" charset="0"/>
                <a:cs typeface="Calibri"/>
              </a:rPr>
              <a:t>(CAMHS)</a:t>
            </a:r>
            <a:endParaRPr dirty="0">
              <a:latin typeface="Sassoon Infant Std" panose="020B0503020103030203" pitchFamily="34" charset="0"/>
              <a:cs typeface="Calibri"/>
            </a:endParaRPr>
          </a:p>
          <a:p>
            <a:pPr marL="240665" indent="-227965">
              <a:buFont typeface="Arial"/>
              <a:buChar char="•"/>
              <a:tabLst>
                <a:tab pos="240665" algn="l"/>
              </a:tabLst>
            </a:pPr>
            <a:r>
              <a:rPr dirty="0">
                <a:latin typeface="Sassoon Infant Std" panose="020B0503020103030203" pitchFamily="34" charset="0"/>
                <a:cs typeface="Calibri"/>
              </a:rPr>
              <a:t>Education</a:t>
            </a:r>
            <a:r>
              <a:rPr spc="-45" dirty="0">
                <a:latin typeface="Sassoon Infant Std" panose="020B0503020103030203" pitchFamily="34" charset="0"/>
                <a:cs typeface="Calibri"/>
              </a:rPr>
              <a:t> </a:t>
            </a:r>
            <a:r>
              <a:rPr spc="-10" dirty="0">
                <a:latin typeface="Sassoon Infant Std" panose="020B0503020103030203" pitchFamily="34" charset="0"/>
                <a:cs typeface="Calibri"/>
              </a:rPr>
              <a:t>Safeguarding</a:t>
            </a:r>
            <a:r>
              <a:rPr spc="-45" dirty="0">
                <a:latin typeface="Sassoon Infant Std" panose="020B0503020103030203" pitchFamily="34" charset="0"/>
                <a:cs typeface="Calibri"/>
              </a:rPr>
              <a:t> </a:t>
            </a:r>
            <a:r>
              <a:rPr dirty="0">
                <a:latin typeface="Sassoon Infant Std" panose="020B0503020103030203" pitchFamily="34" charset="0"/>
                <a:cs typeface="Calibri"/>
              </a:rPr>
              <a:t>Service</a:t>
            </a:r>
            <a:r>
              <a:rPr spc="-5" dirty="0">
                <a:latin typeface="Sassoon Infant Std" panose="020B0503020103030203" pitchFamily="34" charset="0"/>
                <a:cs typeface="Calibri"/>
              </a:rPr>
              <a:t> </a:t>
            </a:r>
            <a:r>
              <a:rPr spc="-10" dirty="0">
                <a:latin typeface="Sassoon Infant Std" panose="020B0503020103030203" pitchFamily="34" charset="0"/>
                <a:cs typeface="Calibri"/>
              </a:rPr>
              <a:t>(ESS)</a:t>
            </a:r>
            <a:endParaRPr lang="en-GB" spc="-10" dirty="0">
              <a:latin typeface="Sassoon Infant Std" panose="020B0503020103030203" pitchFamily="34" charset="0"/>
              <a:cs typeface="Calibri"/>
            </a:endParaRPr>
          </a:p>
          <a:p>
            <a:pPr marL="240665" indent="-227965">
              <a:buFont typeface="Arial"/>
              <a:buChar char="•"/>
              <a:tabLst>
                <a:tab pos="240665" algn="l"/>
              </a:tabLst>
            </a:pPr>
            <a:endParaRPr lang="en-GB" spc="-10" dirty="0">
              <a:latin typeface="Sassoon Infant Std" panose="020B0503020103030203" pitchFamily="34" charset="0"/>
              <a:cs typeface="Calibri"/>
            </a:endParaRPr>
          </a:p>
          <a:p>
            <a:pPr marL="12700">
              <a:tabLst>
                <a:tab pos="240665" algn="l"/>
              </a:tabLst>
            </a:pPr>
            <a:endParaRPr dirty="0">
              <a:latin typeface="Calibri"/>
              <a:cs typeface="Calibri"/>
            </a:endParaRPr>
          </a:p>
        </p:txBody>
      </p:sp>
      <p:pic>
        <p:nvPicPr>
          <p:cNvPr id="7" name="object 7"/>
          <p:cNvPicPr/>
          <p:nvPr/>
        </p:nvPicPr>
        <p:blipFill>
          <a:blip r:embed="rId2" cstate="print"/>
          <a:stretch>
            <a:fillRect/>
          </a:stretch>
        </p:blipFill>
        <p:spPr>
          <a:xfrm>
            <a:off x="10021638" y="3124200"/>
            <a:ext cx="1713162" cy="774674"/>
          </a:xfrm>
          <a:prstGeom prst="rect">
            <a:avLst/>
          </a:prstGeom>
        </p:spPr>
      </p:pic>
      <p:sp>
        <p:nvSpPr>
          <p:cNvPr id="12" name="object 3">
            <a:extLst>
              <a:ext uri="{FF2B5EF4-FFF2-40B4-BE49-F238E27FC236}">
                <a16:creationId xmlns:a16="http://schemas.microsoft.com/office/drawing/2014/main" id="{793E4866-38CC-5F37-8610-30224DF5BEB8}"/>
              </a:ext>
            </a:extLst>
          </p:cNvPr>
          <p:cNvSpPr txBox="1">
            <a:spLocks/>
          </p:cNvSpPr>
          <p:nvPr/>
        </p:nvSpPr>
        <p:spPr>
          <a:xfrm>
            <a:off x="1828800" y="260034"/>
            <a:ext cx="8192838" cy="1235788"/>
          </a:xfrm>
          <a:prstGeom prst="rect">
            <a:avLst/>
          </a:prstGeom>
          <a:solidFill>
            <a:srgbClr val="DBDBDB"/>
          </a:solidFill>
          <a:ln w="76200">
            <a:solidFill>
              <a:srgbClr val="000000"/>
            </a:solidFill>
          </a:ln>
        </p:spPr>
        <p:txBody>
          <a:bodyPr vert="horz" wrap="square" lIns="0" tIns="18415" rIns="0" bIns="0" rtlCol="0">
            <a:spAutoFit/>
          </a:bodyPr>
          <a:lstStyle>
            <a:lvl1pPr>
              <a:defRPr sz="3600" b="0" i="0">
                <a:solidFill>
                  <a:schemeClr val="tx1"/>
                </a:solidFill>
                <a:latin typeface="Calibri Light"/>
                <a:ea typeface="+mj-ea"/>
                <a:cs typeface="Calibri Light"/>
              </a:defRPr>
            </a:lvl1pPr>
          </a:lstStyle>
          <a:p>
            <a:pPr marL="194310" marR="187960" indent="202565">
              <a:lnSpc>
                <a:spcPts val="4650"/>
              </a:lnSpc>
              <a:spcBef>
                <a:spcPts val="145"/>
              </a:spcBef>
            </a:pPr>
            <a:r>
              <a:rPr lang="en-GB" sz="4400" dirty="0">
                <a:latin typeface="Sassoon Infant Std" panose="020B0503020103030203" pitchFamily="34" charset="0"/>
              </a:rPr>
              <a:t>What</a:t>
            </a:r>
            <a:r>
              <a:rPr lang="en-GB" sz="4400" spc="-35" dirty="0">
                <a:latin typeface="Sassoon Infant Std" panose="020B0503020103030203" pitchFamily="34" charset="0"/>
              </a:rPr>
              <a:t> </a:t>
            </a:r>
            <a:r>
              <a:rPr lang="en-GB" sz="4400" dirty="0">
                <a:latin typeface="Sassoon Infant Std" panose="020B0503020103030203" pitchFamily="34" charset="0"/>
              </a:rPr>
              <a:t>specialist</a:t>
            </a:r>
            <a:r>
              <a:rPr lang="en-GB" sz="4400" spc="-35" dirty="0">
                <a:latin typeface="Sassoon Infant Std" panose="020B0503020103030203" pitchFamily="34" charset="0"/>
              </a:rPr>
              <a:t> </a:t>
            </a:r>
            <a:r>
              <a:rPr lang="en-GB" sz="4400" dirty="0">
                <a:latin typeface="Sassoon Infant Std" panose="020B0503020103030203" pitchFamily="34" charset="0"/>
              </a:rPr>
              <a:t>services</a:t>
            </a:r>
            <a:r>
              <a:rPr lang="en-GB" sz="4400" spc="-30" dirty="0">
                <a:latin typeface="Sassoon Infant Std" panose="020B0503020103030203" pitchFamily="34" charset="0"/>
              </a:rPr>
              <a:t> </a:t>
            </a:r>
            <a:r>
              <a:rPr lang="en-GB" sz="4400" spc="-25" dirty="0">
                <a:latin typeface="Sassoon Infant Std" panose="020B0503020103030203" pitchFamily="34" charset="0"/>
              </a:rPr>
              <a:t>might be </a:t>
            </a:r>
            <a:r>
              <a:rPr lang="en-GB" sz="4400" dirty="0">
                <a:latin typeface="Sassoon Infant Std" panose="020B0503020103030203" pitchFamily="34" charset="0"/>
              </a:rPr>
              <a:t>available</a:t>
            </a:r>
            <a:r>
              <a:rPr lang="en-GB" sz="4400" spc="-145" dirty="0">
                <a:latin typeface="Sassoon Infant Std" panose="020B0503020103030203" pitchFamily="34" charset="0"/>
              </a:rPr>
              <a:t> </a:t>
            </a:r>
            <a:r>
              <a:rPr lang="en-GB" sz="4400" dirty="0">
                <a:latin typeface="Sassoon Infant Std" panose="020B0503020103030203" pitchFamily="34" charset="0"/>
              </a:rPr>
              <a:t>to</a:t>
            </a:r>
            <a:r>
              <a:rPr lang="en-GB" sz="4400" spc="-120" dirty="0">
                <a:latin typeface="Sassoon Infant Std" panose="020B0503020103030203" pitchFamily="34" charset="0"/>
              </a:rPr>
              <a:t> </a:t>
            </a:r>
            <a:r>
              <a:rPr lang="en-GB" sz="4400" dirty="0">
                <a:latin typeface="Sassoon Infant Std" panose="020B0503020103030203" pitchFamily="34" charset="0"/>
              </a:rPr>
              <a:t>support</a:t>
            </a:r>
            <a:r>
              <a:rPr lang="en-GB" sz="4400" spc="-120" dirty="0">
                <a:latin typeface="Sassoon Infant Std" panose="020B0503020103030203" pitchFamily="34" charset="0"/>
              </a:rPr>
              <a:t> </a:t>
            </a:r>
            <a:r>
              <a:rPr lang="en-GB" sz="4400" dirty="0">
                <a:latin typeface="Sassoon Infant Std" panose="020B0503020103030203" pitchFamily="34" charset="0"/>
              </a:rPr>
              <a:t>my</a:t>
            </a:r>
            <a:r>
              <a:rPr lang="en-GB" sz="4400" spc="-120" dirty="0">
                <a:latin typeface="Sassoon Infant Std" panose="020B0503020103030203" pitchFamily="34" charset="0"/>
              </a:rPr>
              <a:t> </a:t>
            </a:r>
            <a:r>
              <a:rPr lang="en-GB" sz="4400" spc="-10" dirty="0">
                <a:latin typeface="Sassoon Infant Std" panose="020B0503020103030203" pitchFamily="34" charset="0"/>
              </a:rPr>
              <a:t>child?</a:t>
            </a:r>
            <a:endParaRPr lang="en-GB" sz="4300" dirty="0">
              <a:latin typeface="Sassoon Infant Std" panose="020B0503020103030203" pitchFamily="34" charset="0"/>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1524000" y="288036"/>
            <a:ext cx="8763000" cy="1113318"/>
          </a:xfrm>
          <a:prstGeom prst="rect">
            <a:avLst/>
          </a:prstGeom>
          <a:solidFill>
            <a:srgbClr val="DBDBDB"/>
          </a:solidFill>
          <a:ln w="76200">
            <a:solidFill>
              <a:srgbClr val="000000"/>
            </a:solidFill>
          </a:ln>
        </p:spPr>
        <p:txBody>
          <a:bodyPr vert="horz" wrap="square" lIns="0" tIns="0" rIns="0" bIns="0" rtlCol="0">
            <a:spAutoFit/>
          </a:bodyPr>
          <a:lstStyle/>
          <a:p>
            <a:pPr algn="ctr">
              <a:lnSpc>
                <a:spcPts val="4465"/>
              </a:lnSpc>
            </a:pPr>
            <a:r>
              <a:rPr sz="2800" dirty="0">
                <a:latin typeface="Sassoon Infant Std" panose="020B0503020103030203" pitchFamily="34" charset="0"/>
                <a:cs typeface="Calibri Light"/>
              </a:rPr>
              <a:t>What</a:t>
            </a:r>
            <a:r>
              <a:rPr sz="2800" spc="-110" dirty="0">
                <a:latin typeface="Sassoon Infant Std" panose="020B0503020103030203" pitchFamily="34" charset="0"/>
                <a:cs typeface="Calibri Light"/>
              </a:rPr>
              <a:t> </a:t>
            </a:r>
            <a:r>
              <a:rPr lang="en-GB" sz="2800" dirty="0">
                <a:latin typeface="Sassoon Infant Std" panose="020B0503020103030203" pitchFamily="34" charset="0"/>
                <a:cs typeface="Calibri Light"/>
              </a:rPr>
              <a:t>support does Nerrols Primary School and Nursery have for a parents including parents of children with SEND?</a:t>
            </a:r>
            <a:endParaRPr sz="2800" dirty="0">
              <a:latin typeface="Sassoon Infant Std" panose="020B0503020103030203" pitchFamily="34" charset="0"/>
              <a:cs typeface="Calibri Light"/>
            </a:endParaRPr>
          </a:p>
        </p:txBody>
      </p:sp>
      <p:sp>
        <p:nvSpPr>
          <p:cNvPr id="3" name="object 3"/>
          <p:cNvSpPr txBox="1"/>
          <p:nvPr/>
        </p:nvSpPr>
        <p:spPr>
          <a:xfrm>
            <a:off x="600465" y="1611034"/>
            <a:ext cx="9935045" cy="2228174"/>
          </a:xfrm>
          <a:prstGeom prst="rect">
            <a:avLst/>
          </a:prstGeom>
        </p:spPr>
        <p:txBody>
          <a:bodyPr vert="horz" wrap="square" lIns="0" tIns="54610" rIns="0" bIns="0" rtlCol="0">
            <a:spAutoFit/>
          </a:bodyPr>
          <a:lstStyle/>
          <a:p>
            <a:pPr algn="ctr">
              <a:lnSpc>
                <a:spcPct val="150000"/>
              </a:lnSpc>
            </a:pPr>
            <a:r>
              <a:rPr lang="en-GB" spc="-30" dirty="0">
                <a:latin typeface="Sassoon Infant Std" panose="020B0503020103030203" pitchFamily="34" charset="0"/>
                <a:cs typeface="Calibri"/>
              </a:rPr>
              <a:t>Your</a:t>
            </a:r>
            <a:r>
              <a:rPr lang="en-GB" spc="-80" dirty="0">
                <a:latin typeface="Sassoon Infant Std" panose="020B0503020103030203" pitchFamily="34" charset="0"/>
                <a:cs typeface="Calibri"/>
              </a:rPr>
              <a:t> </a:t>
            </a:r>
            <a:r>
              <a:rPr lang="en-GB" spc="-10" dirty="0">
                <a:latin typeface="Sassoon Infant Std" panose="020B0503020103030203" pitchFamily="34" charset="0"/>
                <a:cs typeface="Calibri"/>
              </a:rPr>
              <a:t>child’s</a:t>
            </a:r>
            <a:r>
              <a:rPr lang="en-GB" spc="-45" dirty="0">
                <a:latin typeface="Sassoon Infant Std" panose="020B0503020103030203" pitchFamily="34" charset="0"/>
                <a:cs typeface="Calibri"/>
              </a:rPr>
              <a:t> </a:t>
            </a:r>
            <a:r>
              <a:rPr lang="en-GB" dirty="0">
                <a:latin typeface="Sassoon Infant Std" panose="020B0503020103030203" pitchFamily="34" charset="0"/>
                <a:cs typeface="Calibri"/>
              </a:rPr>
              <a:t>class</a:t>
            </a:r>
            <a:r>
              <a:rPr lang="en-GB" spc="-65" dirty="0">
                <a:latin typeface="Sassoon Infant Std" panose="020B0503020103030203" pitchFamily="34" charset="0"/>
                <a:cs typeface="Calibri"/>
              </a:rPr>
              <a:t> </a:t>
            </a:r>
            <a:r>
              <a:rPr lang="en-GB" dirty="0">
                <a:latin typeface="Sassoon Infant Std" panose="020B0503020103030203" pitchFamily="34" charset="0"/>
                <a:cs typeface="Calibri"/>
              </a:rPr>
              <a:t>teacher</a:t>
            </a:r>
            <a:r>
              <a:rPr lang="en-GB" spc="-70" dirty="0">
                <a:latin typeface="Sassoon Infant Std" panose="020B0503020103030203" pitchFamily="34" charset="0"/>
                <a:cs typeface="Calibri"/>
              </a:rPr>
              <a:t> </a:t>
            </a:r>
            <a:r>
              <a:rPr lang="en-GB" dirty="0">
                <a:latin typeface="Sassoon Infant Std" panose="020B0503020103030203" pitchFamily="34" charset="0"/>
                <a:cs typeface="Calibri"/>
              </a:rPr>
              <a:t>and</a:t>
            </a:r>
            <a:r>
              <a:rPr lang="en-GB" spc="-75" dirty="0">
                <a:latin typeface="Sassoon Infant Std" panose="020B0503020103030203" pitchFamily="34" charset="0"/>
                <a:cs typeface="Calibri"/>
              </a:rPr>
              <a:t> </a:t>
            </a:r>
            <a:r>
              <a:rPr lang="en-GB" dirty="0">
                <a:latin typeface="Sassoon Infant Std" panose="020B0503020103030203" pitchFamily="34" charset="0"/>
                <a:cs typeface="Calibri"/>
              </a:rPr>
              <a:t>SENDCo</a:t>
            </a:r>
            <a:r>
              <a:rPr lang="en-GB" spc="-55" dirty="0">
                <a:latin typeface="Sassoon Infant Std" panose="020B0503020103030203" pitchFamily="34" charset="0"/>
                <a:cs typeface="Calibri"/>
              </a:rPr>
              <a:t> </a:t>
            </a:r>
            <a:r>
              <a:rPr lang="en-GB" dirty="0">
                <a:latin typeface="Sassoon Infant Std" panose="020B0503020103030203" pitchFamily="34" charset="0"/>
                <a:cs typeface="Calibri"/>
              </a:rPr>
              <a:t>will</a:t>
            </a:r>
            <a:r>
              <a:rPr lang="en-GB" spc="-70" dirty="0">
                <a:latin typeface="Sassoon Infant Std" panose="020B0503020103030203" pitchFamily="34" charset="0"/>
                <a:cs typeface="Calibri"/>
              </a:rPr>
              <a:t> </a:t>
            </a:r>
            <a:r>
              <a:rPr lang="en-GB" dirty="0">
                <a:latin typeface="Sassoon Infant Std" panose="020B0503020103030203" pitchFamily="34" charset="0"/>
                <a:cs typeface="Calibri"/>
              </a:rPr>
              <a:t>be</a:t>
            </a:r>
            <a:r>
              <a:rPr lang="en-GB" spc="-60" dirty="0">
                <a:latin typeface="Sassoon Infant Std" panose="020B0503020103030203" pitchFamily="34" charset="0"/>
                <a:cs typeface="Calibri"/>
              </a:rPr>
              <a:t> </a:t>
            </a:r>
            <a:r>
              <a:rPr lang="en-GB" dirty="0">
                <a:latin typeface="Sassoon Infant Std" panose="020B0503020103030203" pitchFamily="34" charset="0"/>
                <a:cs typeface="Calibri"/>
              </a:rPr>
              <a:t>happy</a:t>
            </a:r>
            <a:r>
              <a:rPr lang="en-GB" spc="-55" dirty="0">
                <a:latin typeface="Sassoon Infant Std" panose="020B0503020103030203" pitchFamily="34" charset="0"/>
                <a:cs typeface="Calibri"/>
              </a:rPr>
              <a:t> </a:t>
            </a:r>
            <a:r>
              <a:rPr lang="en-GB" dirty="0">
                <a:latin typeface="Sassoon Infant Std" panose="020B0503020103030203" pitchFamily="34" charset="0"/>
                <a:cs typeface="Calibri"/>
              </a:rPr>
              <a:t>to</a:t>
            </a:r>
            <a:r>
              <a:rPr lang="en-GB" spc="-75" dirty="0">
                <a:latin typeface="Sassoon Infant Std" panose="020B0503020103030203" pitchFamily="34" charset="0"/>
                <a:cs typeface="Calibri"/>
              </a:rPr>
              <a:t> discuss</a:t>
            </a:r>
            <a:r>
              <a:rPr lang="en-GB" spc="-70" dirty="0">
                <a:latin typeface="Sassoon Infant Std" panose="020B0503020103030203" pitchFamily="34" charset="0"/>
                <a:cs typeface="Calibri"/>
              </a:rPr>
              <a:t> </a:t>
            </a:r>
            <a:r>
              <a:rPr lang="en-US" spc="-25" dirty="0">
                <a:latin typeface="Sassoon Infant Std" panose="020B0503020103030203" pitchFamily="34" charset="0"/>
                <a:cs typeface="Calibri"/>
              </a:rPr>
              <a:t>the support offered by the school for parents and carers. </a:t>
            </a:r>
            <a:endParaRPr lang="en-AU" sz="1800" dirty="0">
              <a:effectLst/>
              <a:latin typeface="Sassoon Infant Std" panose="020B0503020103030203" pitchFamily="34" charset="0"/>
              <a:ea typeface="Calibri" panose="020F0502020204030204" pitchFamily="34" charset="0"/>
              <a:cs typeface="Times New Roman" panose="02020603050405020304" pitchFamily="18" charset="0"/>
            </a:endParaRPr>
          </a:p>
          <a:p>
            <a:endParaRPr lang="en-AU" sz="1800" dirty="0">
              <a:effectLst/>
              <a:latin typeface="Sassoon Infant Std" panose="020B0503020103030203" pitchFamily="34" charset="0"/>
              <a:ea typeface="Calibri" panose="020F0502020204030204" pitchFamily="34" charset="0"/>
              <a:cs typeface="Times New Roman" panose="02020603050405020304" pitchFamily="18" charset="0"/>
            </a:endParaRPr>
          </a:p>
          <a:p>
            <a:r>
              <a:rPr lang="en-GB" sz="1800" b="1" dirty="0">
                <a:latin typeface="Sassoon Infant Std" panose="020B0503020103030203" pitchFamily="34" charset="0"/>
                <a:cs typeface="Calibri"/>
              </a:rPr>
              <a:t>We</a:t>
            </a:r>
            <a:r>
              <a:rPr lang="en-GB" sz="1800" b="1" spc="-85" dirty="0">
                <a:latin typeface="Sassoon Infant Std" panose="020B0503020103030203" pitchFamily="34" charset="0"/>
                <a:cs typeface="Calibri"/>
              </a:rPr>
              <a:t> </a:t>
            </a:r>
            <a:r>
              <a:rPr lang="en-GB" sz="1800" b="1" dirty="0">
                <a:latin typeface="Sassoon Infant Std" panose="020B0503020103030203" pitchFamily="34" charset="0"/>
                <a:cs typeface="Calibri"/>
              </a:rPr>
              <a:t>can</a:t>
            </a:r>
            <a:r>
              <a:rPr lang="en-GB" sz="1800" b="1" spc="-75" dirty="0">
                <a:latin typeface="Sassoon Infant Std" panose="020B0503020103030203" pitchFamily="34" charset="0"/>
                <a:cs typeface="Calibri"/>
              </a:rPr>
              <a:t> </a:t>
            </a:r>
            <a:r>
              <a:rPr lang="en-GB" sz="1800" b="1" dirty="0">
                <a:latin typeface="Sassoon Infant Std" panose="020B0503020103030203" pitchFamily="34" charset="0"/>
                <a:cs typeface="Calibri"/>
              </a:rPr>
              <a:t>also</a:t>
            </a:r>
            <a:r>
              <a:rPr lang="en-GB" sz="1800" b="1" spc="-85" dirty="0">
                <a:latin typeface="Sassoon Infant Std" panose="020B0503020103030203" pitchFamily="34" charset="0"/>
                <a:cs typeface="Calibri"/>
              </a:rPr>
              <a:t> </a:t>
            </a:r>
            <a:r>
              <a:rPr lang="en-GB" sz="1800" b="1" spc="-20" dirty="0">
                <a:latin typeface="Sassoon Infant Std" panose="020B0503020103030203" pitchFamily="34" charset="0"/>
                <a:cs typeface="Calibri"/>
              </a:rPr>
              <a:t>signpost and/or refer</a:t>
            </a:r>
            <a:r>
              <a:rPr lang="en-GB" sz="1800" b="1" spc="-50" dirty="0">
                <a:latin typeface="Sassoon Infant Std" panose="020B0503020103030203" pitchFamily="34" charset="0"/>
                <a:cs typeface="Calibri"/>
              </a:rPr>
              <a:t> </a:t>
            </a:r>
            <a:r>
              <a:rPr lang="en-GB" sz="1800" b="1" dirty="0">
                <a:latin typeface="Sassoon Infant Std" panose="020B0503020103030203" pitchFamily="34" charset="0"/>
                <a:cs typeface="Calibri"/>
              </a:rPr>
              <a:t>you</a:t>
            </a:r>
            <a:r>
              <a:rPr lang="en-GB" sz="1800" b="1" spc="-80" dirty="0">
                <a:latin typeface="Sassoon Infant Std" panose="020B0503020103030203" pitchFamily="34" charset="0"/>
                <a:cs typeface="Calibri"/>
              </a:rPr>
              <a:t> </a:t>
            </a:r>
            <a:r>
              <a:rPr lang="en-GB" sz="1800" b="1" dirty="0">
                <a:latin typeface="Sassoon Infant Std" panose="020B0503020103030203" pitchFamily="34" charset="0"/>
                <a:cs typeface="Calibri"/>
              </a:rPr>
              <a:t>to</a:t>
            </a:r>
            <a:r>
              <a:rPr lang="en-GB" sz="1800" b="1" spc="-85" dirty="0">
                <a:latin typeface="Sassoon Infant Std" panose="020B0503020103030203" pitchFamily="34" charset="0"/>
                <a:cs typeface="Calibri"/>
              </a:rPr>
              <a:t> </a:t>
            </a:r>
            <a:r>
              <a:rPr lang="en-GB" sz="1800" b="1" dirty="0">
                <a:latin typeface="Sassoon Infant Std" panose="020B0503020103030203" pitchFamily="34" charset="0"/>
                <a:cs typeface="Calibri"/>
              </a:rPr>
              <a:t>other</a:t>
            </a:r>
            <a:r>
              <a:rPr lang="en-GB" sz="1800" b="1" spc="-80" dirty="0">
                <a:latin typeface="Sassoon Infant Std" panose="020B0503020103030203" pitchFamily="34" charset="0"/>
                <a:cs typeface="Calibri"/>
              </a:rPr>
              <a:t> </a:t>
            </a:r>
            <a:r>
              <a:rPr lang="en-GB" sz="1800" b="1" dirty="0">
                <a:latin typeface="Sassoon Infant Std" panose="020B0503020103030203" pitchFamily="34" charset="0"/>
                <a:cs typeface="Calibri"/>
              </a:rPr>
              <a:t>specialist</a:t>
            </a:r>
            <a:r>
              <a:rPr lang="en-GB" sz="1800" b="1" spc="-65" dirty="0">
                <a:latin typeface="Sassoon Infant Std" panose="020B0503020103030203" pitchFamily="34" charset="0"/>
                <a:cs typeface="Calibri"/>
              </a:rPr>
              <a:t> </a:t>
            </a:r>
            <a:r>
              <a:rPr lang="en-GB" sz="1800" b="1" dirty="0">
                <a:latin typeface="Sassoon Infant Std" panose="020B0503020103030203" pitchFamily="34" charset="0"/>
                <a:cs typeface="Calibri"/>
              </a:rPr>
              <a:t>support</a:t>
            </a:r>
            <a:r>
              <a:rPr lang="en-GB" sz="1800" b="1" spc="-50" dirty="0">
                <a:latin typeface="Sassoon Infant Std" panose="020B0503020103030203" pitchFamily="34" charset="0"/>
                <a:cs typeface="Calibri"/>
              </a:rPr>
              <a:t> </a:t>
            </a:r>
            <a:r>
              <a:rPr lang="en-GB" sz="1800" b="1" spc="-10" dirty="0">
                <a:latin typeface="Sassoon Infant Std" panose="020B0503020103030203" pitchFamily="34" charset="0"/>
                <a:cs typeface="Calibri"/>
              </a:rPr>
              <a:t>services such as…</a:t>
            </a:r>
            <a:endParaRPr lang="en-GB" sz="1800" b="1" dirty="0">
              <a:latin typeface="Sassoon Infant Std" panose="020B0503020103030203" pitchFamily="34" charset="0"/>
              <a:cs typeface="Calibri"/>
            </a:endParaRPr>
          </a:p>
          <a:p>
            <a:pPr marL="342900" indent="-342900">
              <a:lnSpc>
                <a:spcPct val="150000"/>
              </a:lnSpc>
              <a:buFont typeface="Symbol" panose="05050102010706020507" pitchFamily="18" charset="2"/>
              <a:buChar char=""/>
            </a:pPr>
            <a:endParaRPr lang="en-AU" sz="1800" dirty="0">
              <a:effectLst/>
              <a:latin typeface="+mj-lt"/>
              <a:ea typeface="Calibri" panose="020F0502020204030204" pitchFamily="34" charset="0"/>
              <a:cs typeface="Times New Roman" panose="02020603050405020304" pitchFamily="18" charset="0"/>
            </a:endParaRPr>
          </a:p>
          <a:p>
            <a:pPr>
              <a:lnSpc>
                <a:spcPct val="150000"/>
              </a:lnSpc>
            </a:pPr>
            <a:endParaRPr lang="en-GB" sz="1800" dirty="0">
              <a:effectLst/>
              <a:latin typeface="+mj-lt"/>
              <a:ea typeface="Calibri" panose="020F0502020204030204" pitchFamily="34" charset="0"/>
              <a:cs typeface="Times New Roman" panose="02020603050405020304" pitchFamily="18" charset="0"/>
            </a:endParaRPr>
          </a:p>
        </p:txBody>
      </p:sp>
      <p:sp>
        <p:nvSpPr>
          <p:cNvPr id="13" name="TextBox 12">
            <a:extLst>
              <a:ext uri="{FF2B5EF4-FFF2-40B4-BE49-F238E27FC236}">
                <a16:creationId xmlns:a16="http://schemas.microsoft.com/office/drawing/2014/main" id="{C5CCC696-E648-2629-6866-86E1BD05FFF4}"/>
              </a:ext>
            </a:extLst>
          </p:cNvPr>
          <p:cNvSpPr txBox="1"/>
          <p:nvPr/>
        </p:nvSpPr>
        <p:spPr>
          <a:xfrm>
            <a:off x="563594" y="3330076"/>
            <a:ext cx="6098344" cy="369332"/>
          </a:xfrm>
          <a:prstGeom prst="rect">
            <a:avLst/>
          </a:prstGeom>
          <a:noFill/>
        </p:spPr>
        <p:txBody>
          <a:bodyPr wrap="square">
            <a:spAutoFit/>
          </a:bodyPr>
          <a:lstStyle/>
          <a:p>
            <a:r>
              <a:rPr lang="en-GB" dirty="0">
                <a:latin typeface="Sassoon Infant Std" panose="020B0503020103030203" pitchFamily="34" charset="0"/>
                <a:hlinkClick r:id="rId2"/>
              </a:rPr>
              <a:t>Home (somersetsend.org.uk)</a:t>
            </a:r>
            <a:r>
              <a:rPr lang="en-GB" dirty="0">
                <a:latin typeface="Sassoon Infant Std" panose="020B0503020103030203" pitchFamily="34" charset="0"/>
              </a:rPr>
              <a:t>      SENDIAS</a:t>
            </a:r>
          </a:p>
        </p:txBody>
      </p:sp>
      <p:sp>
        <p:nvSpPr>
          <p:cNvPr id="12" name="TextBox 11">
            <a:extLst>
              <a:ext uri="{FF2B5EF4-FFF2-40B4-BE49-F238E27FC236}">
                <a16:creationId xmlns:a16="http://schemas.microsoft.com/office/drawing/2014/main" id="{0724520D-50C1-0476-F2A6-BE592481FA26}"/>
              </a:ext>
            </a:extLst>
          </p:cNvPr>
          <p:cNvSpPr txBox="1"/>
          <p:nvPr/>
        </p:nvSpPr>
        <p:spPr>
          <a:xfrm>
            <a:off x="563594" y="3869983"/>
            <a:ext cx="6098344" cy="369332"/>
          </a:xfrm>
          <a:prstGeom prst="rect">
            <a:avLst/>
          </a:prstGeom>
          <a:noFill/>
        </p:spPr>
        <p:txBody>
          <a:bodyPr wrap="square">
            <a:spAutoFit/>
          </a:bodyPr>
          <a:lstStyle/>
          <a:p>
            <a:r>
              <a:rPr lang="en-GB" dirty="0">
                <a:latin typeface="Sassoon Infant Std" panose="020B0503020103030203" pitchFamily="34" charset="0"/>
                <a:hlinkClick r:id="rId3"/>
              </a:rPr>
              <a:t>Somerset’s SEND Local Offer</a:t>
            </a:r>
            <a:r>
              <a:rPr lang="en-GB" dirty="0">
                <a:latin typeface="Sassoon Infant Std" panose="020B0503020103030203" pitchFamily="34" charset="0"/>
              </a:rPr>
              <a:t>      The SEND Local Offer</a:t>
            </a:r>
          </a:p>
        </p:txBody>
      </p:sp>
      <p:sp>
        <p:nvSpPr>
          <p:cNvPr id="14" name="TextBox 13">
            <a:extLst>
              <a:ext uri="{FF2B5EF4-FFF2-40B4-BE49-F238E27FC236}">
                <a16:creationId xmlns:a16="http://schemas.microsoft.com/office/drawing/2014/main" id="{5C6F7424-920A-0192-2F2A-8F628756DBDB}"/>
              </a:ext>
            </a:extLst>
          </p:cNvPr>
          <p:cNvSpPr txBox="1"/>
          <p:nvPr/>
        </p:nvSpPr>
        <p:spPr>
          <a:xfrm>
            <a:off x="551304" y="4409890"/>
            <a:ext cx="6098344" cy="369332"/>
          </a:xfrm>
          <a:prstGeom prst="rect">
            <a:avLst/>
          </a:prstGeom>
          <a:noFill/>
        </p:spPr>
        <p:txBody>
          <a:bodyPr wrap="square">
            <a:spAutoFit/>
          </a:bodyPr>
          <a:lstStyle/>
          <a:p>
            <a:r>
              <a:rPr lang="en-GB" dirty="0">
                <a:latin typeface="Sassoon Infant Std" panose="020B0503020103030203" pitchFamily="34" charset="0"/>
                <a:hlinkClick r:id="rId4"/>
              </a:rPr>
              <a:t>Family Intervention Service (somerset.gov.uk)</a:t>
            </a:r>
            <a:r>
              <a:rPr lang="en-GB" dirty="0">
                <a:latin typeface="Sassoon Infant Std" panose="020B0503020103030203" pitchFamily="34" charset="0"/>
              </a:rPr>
              <a:t>    FIS</a:t>
            </a:r>
          </a:p>
        </p:txBody>
      </p:sp>
      <p:pic>
        <p:nvPicPr>
          <p:cNvPr id="15" name="object 5"/>
          <p:cNvPicPr/>
          <p:nvPr/>
        </p:nvPicPr>
        <p:blipFill>
          <a:blip r:embed="rId5" cstate="print"/>
          <a:stretch>
            <a:fillRect/>
          </a:stretch>
        </p:blipFill>
        <p:spPr>
          <a:xfrm>
            <a:off x="9500910" y="4887534"/>
            <a:ext cx="2005290" cy="1676400"/>
          </a:xfrm>
          <a:prstGeom prst="rect">
            <a:avLst/>
          </a:prstGeom>
        </p:spPr>
      </p:pic>
      <p:sp>
        <p:nvSpPr>
          <p:cNvPr id="4" name="TextBox 3">
            <a:extLst>
              <a:ext uri="{FF2B5EF4-FFF2-40B4-BE49-F238E27FC236}">
                <a16:creationId xmlns:a16="http://schemas.microsoft.com/office/drawing/2014/main" id="{13A8EE44-D139-E152-ABB0-3C0A54AD31EC}"/>
              </a:ext>
            </a:extLst>
          </p:cNvPr>
          <p:cNvSpPr txBox="1"/>
          <p:nvPr/>
        </p:nvSpPr>
        <p:spPr>
          <a:xfrm>
            <a:off x="551304" y="4917842"/>
            <a:ext cx="6098344" cy="369332"/>
          </a:xfrm>
          <a:prstGeom prst="rect">
            <a:avLst/>
          </a:prstGeom>
          <a:noFill/>
        </p:spPr>
        <p:txBody>
          <a:bodyPr wrap="square">
            <a:spAutoFit/>
          </a:bodyPr>
          <a:lstStyle/>
          <a:p>
            <a:pPr fontAlgn="base"/>
            <a:r>
              <a:rPr lang="en-GB" dirty="0">
                <a:hlinkClick r:id="rId6" tooltip="https://thesleepcharity.org.uk/information-support/children/"/>
              </a:rPr>
              <a:t>Children - The Sleep Charity</a:t>
            </a:r>
            <a:r>
              <a:rPr lang="en-GB" dirty="0"/>
              <a:t> – Sleep support  </a:t>
            </a:r>
          </a:p>
        </p:txBody>
      </p:sp>
    </p:spTree>
    <p:extLst>
      <p:ext uri="{BB962C8B-B14F-4D97-AF65-F5344CB8AC3E}">
        <p14:creationId xmlns:p14="http://schemas.microsoft.com/office/powerpoint/2010/main" val="119583908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28DB68D2-AAB8-508C-4042-489A96E0C210}"/>
              </a:ext>
            </a:extLst>
          </p:cNvPr>
          <p:cNvSpPr>
            <a:spLocks noGrp="1"/>
          </p:cNvSpPr>
          <p:nvPr>
            <p:ph type="body" idx="1"/>
          </p:nvPr>
        </p:nvSpPr>
        <p:spPr>
          <a:xfrm>
            <a:off x="733526" y="1882520"/>
            <a:ext cx="10724946" cy="2015936"/>
          </a:xfrm>
        </p:spPr>
        <p:txBody>
          <a:bodyPr/>
          <a:lstStyle/>
          <a:p>
            <a:pPr>
              <a:spcAft>
                <a:spcPts val="600"/>
              </a:spcAft>
            </a:pPr>
            <a:r>
              <a:rPr lang="en-AU" sz="1800" dirty="0">
                <a:effectLst/>
                <a:latin typeface="Sassoon Infant Std" panose="020B0503020103030203" pitchFamily="34" charset="0"/>
                <a:ea typeface="Calibri" panose="020F0502020204030204" pitchFamily="34" charset="0"/>
                <a:cs typeface="Times New Roman" panose="02020603050405020304" pitchFamily="18" charset="0"/>
              </a:rPr>
              <a:t>A range of outside professionals may be consulted to provide support or advice to help us to meet your child’s needs. This may include </a:t>
            </a:r>
            <a:endParaRPr lang="en-GB" sz="1800" dirty="0">
              <a:effectLst/>
              <a:latin typeface="Sassoon Infant Std" panose="020B0503020103030203" pitchFamily="34" charset="0"/>
              <a:ea typeface="Calibri" panose="020F0502020204030204" pitchFamily="34" charset="0"/>
              <a:cs typeface="Times New Roman" panose="02020603050405020304" pitchFamily="18" charset="0"/>
            </a:endParaRPr>
          </a:p>
          <a:p>
            <a:pPr>
              <a:spcAft>
                <a:spcPts val="600"/>
              </a:spcAft>
            </a:pPr>
            <a:r>
              <a:rPr lang="en-AU" sz="1800" dirty="0">
                <a:effectLst/>
                <a:latin typeface="Sassoon Infant Std" panose="020B0503020103030203" pitchFamily="34" charset="0"/>
                <a:ea typeface="Calibri" panose="020F0502020204030204" pitchFamily="34" charset="0"/>
                <a:cs typeface="Times New Roman" panose="02020603050405020304" pitchFamily="18" charset="0"/>
              </a:rPr>
              <a:t> </a:t>
            </a:r>
            <a:endParaRPr lang="en-GB" sz="1800" dirty="0">
              <a:effectLst/>
              <a:latin typeface="Sassoon Infant Std" panose="020B0503020103030203" pitchFamily="34" charset="0"/>
              <a:ea typeface="Calibri" panose="020F0502020204030204" pitchFamily="34" charset="0"/>
              <a:cs typeface="Times New Roman" panose="02020603050405020304" pitchFamily="18" charset="0"/>
            </a:endParaRPr>
          </a:p>
          <a:p>
            <a:pPr>
              <a:spcAft>
                <a:spcPts val="600"/>
              </a:spcAft>
            </a:pPr>
            <a:r>
              <a:rPr lang="en-AU" sz="1800" dirty="0">
                <a:effectLst/>
                <a:latin typeface="Sassoon Infant Std" panose="020B0503020103030203" pitchFamily="34" charset="0"/>
                <a:ea typeface="Cambria" panose="02040503050406030204" pitchFamily="18" charset="0"/>
                <a:cs typeface="Times New Roman" panose="02020603050405020304" pitchFamily="18" charset="0"/>
              </a:rPr>
              <a:t>For further information on the services available, please look at the Somerset Local Offer website: </a:t>
            </a:r>
            <a:r>
              <a:rPr lang="en-AU" sz="1800" u="sng" dirty="0">
                <a:solidFill>
                  <a:srgbClr val="0000FF"/>
                </a:solidFill>
                <a:effectLst/>
                <a:latin typeface="Sassoon Infant Std" panose="020B0503020103030203" pitchFamily="34" charset="0"/>
                <a:ea typeface="Calibri" panose="020F0502020204030204" pitchFamily="34" charset="0"/>
                <a:cs typeface="Times New Roman" panose="02020603050405020304" pitchFamily="18" charset="0"/>
                <a:hlinkClick r:id="rId2"/>
              </a:rPr>
              <a:t>Somerset’s SEND Local Offer</a:t>
            </a:r>
            <a:endParaRPr lang="en-GB" sz="1800" dirty="0">
              <a:effectLst/>
              <a:latin typeface="Sassoon Infant Std" panose="020B0503020103030203" pitchFamily="34" charset="0"/>
              <a:ea typeface="Calibri" panose="020F0502020204030204" pitchFamily="34" charset="0"/>
              <a:cs typeface="Times New Roman" panose="02020603050405020304" pitchFamily="18" charset="0"/>
            </a:endParaRPr>
          </a:p>
          <a:p>
            <a:endParaRPr lang="en-GB" dirty="0">
              <a:highlight>
                <a:srgbClr val="FFFF00"/>
              </a:highlight>
            </a:endParaRPr>
          </a:p>
        </p:txBody>
      </p:sp>
      <p:sp>
        <p:nvSpPr>
          <p:cNvPr id="5" name="object 3">
            <a:extLst>
              <a:ext uri="{FF2B5EF4-FFF2-40B4-BE49-F238E27FC236}">
                <a16:creationId xmlns:a16="http://schemas.microsoft.com/office/drawing/2014/main" id="{46078C18-5415-CFCC-D4C7-1B513579073C}"/>
              </a:ext>
            </a:extLst>
          </p:cNvPr>
          <p:cNvSpPr txBox="1">
            <a:spLocks/>
          </p:cNvSpPr>
          <p:nvPr/>
        </p:nvSpPr>
        <p:spPr>
          <a:xfrm>
            <a:off x="1600200" y="457200"/>
            <a:ext cx="8229600" cy="1224053"/>
          </a:xfrm>
          <a:prstGeom prst="rect">
            <a:avLst/>
          </a:prstGeom>
          <a:solidFill>
            <a:srgbClr val="DBDBDB"/>
          </a:solidFill>
          <a:ln w="76200">
            <a:solidFill>
              <a:srgbClr val="000000"/>
            </a:solidFill>
          </a:ln>
        </p:spPr>
        <p:txBody>
          <a:bodyPr vert="horz" wrap="square" lIns="0" tIns="18415" rIns="0" bIns="0" rtlCol="0">
            <a:spAutoFit/>
          </a:bodyPr>
          <a:lstStyle>
            <a:lvl1pPr>
              <a:defRPr sz="3600" b="0" i="0">
                <a:solidFill>
                  <a:schemeClr val="tx1"/>
                </a:solidFill>
                <a:latin typeface="Calibri Light"/>
                <a:ea typeface="+mj-ea"/>
                <a:cs typeface="Calibri Light"/>
              </a:defRPr>
            </a:lvl1pPr>
          </a:lstStyle>
          <a:p>
            <a:pPr marL="194310" marR="187960" indent="202565" algn="ctr">
              <a:lnSpc>
                <a:spcPts val="4650"/>
              </a:lnSpc>
              <a:spcBef>
                <a:spcPts val="145"/>
              </a:spcBef>
            </a:pPr>
            <a:r>
              <a:rPr lang="en-GB" sz="4400" dirty="0">
                <a:latin typeface="Sassoon Infant Std" panose="020B0503020103030203" pitchFamily="34" charset="0"/>
              </a:rPr>
              <a:t>Is there anyone else who might work with my child?</a:t>
            </a:r>
            <a:endParaRPr lang="en-GB" sz="4300" dirty="0">
              <a:latin typeface="Sassoon Infant Std" panose="020B0503020103030203" pitchFamily="34" charset="0"/>
            </a:endParaRPr>
          </a:p>
        </p:txBody>
      </p:sp>
      <p:pic>
        <p:nvPicPr>
          <p:cNvPr id="7" name="Picture 6" descr="A child holding a rainbow flag&#10;&#10;Description automatically generated">
            <a:extLst>
              <a:ext uri="{FF2B5EF4-FFF2-40B4-BE49-F238E27FC236}">
                <a16:creationId xmlns:a16="http://schemas.microsoft.com/office/drawing/2014/main" id="{2226B679-A1B4-79D3-B7B0-A86041FAAF2E}"/>
              </a:ext>
            </a:extLst>
          </p:cNvPr>
          <p:cNvPicPr>
            <a:picLocks noChangeAspect="1"/>
          </p:cNvPicPr>
          <p:nvPr/>
        </p:nvPicPr>
        <p:blipFill>
          <a:blip r:embed="rId3"/>
          <a:stretch>
            <a:fillRect/>
          </a:stretch>
        </p:blipFill>
        <p:spPr>
          <a:xfrm>
            <a:off x="1371600" y="3898456"/>
            <a:ext cx="9075231" cy="2015936"/>
          </a:xfrm>
          <a:prstGeom prst="rect">
            <a:avLst/>
          </a:prstGeom>
        </p:spPr>
      </p:pic>
    </p:spTree>
    <p:extLst>
      <p:ext uri="{BB962C8B-B14F-4D97-AF65-F5344CB8AC3E}">
        <p14:creationId xmlns:p14="http://schemas.microsoft.com/office/powerpoint/2010/main" val="348597610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2" name="object 3">
            <a:extLst>
              <a:ext uri="{FF2B5EF4-FFF2-40B4-BE49-F238E27FC236}">
                <a16:creationId xmlns:a16="http://schemas.microsoft.com/office/drawing/2014/main" id="{1375163B-ECE1-0CA5-6E2C-25517E077FA9}"/>
              </a:ext>
            </a:extLst>
          </p:cNvPr>
          <p:cNvSpPr txBox="1">
            <a:spLocks/>
          </p:cNvSpPr>
          <p:nvPr/>
        </p:nvSpPr>
        <p:spPr>
          <a:xfrm>
            <a:off x="1905000" y="237900"/>
            <a:ext cx="8229600" cy="1826782"/>
          </a:xfrm>
          <a:prstGeom prst="rect">
            <a:avLst/>
          </a:prstGeom>
          <a:solidFill>
            <a:srgbClr val="DBDBDB"/>
          </a:solidFill>
          <a:ln w="76200">
            <a:solidFill>
              <a:srgbClr val="000000"/>
            </a:solidFill>
          </a:ln>
        </p:spPr>
        <p:txBody>
          <a:bodyPr vert="horz" wrap="square" lIns="0" tIns="18415" rIns="0" bIns="0" rtlCol="0">
            <a:spAutoFit/>
          </a:bodyPr>
          <a:lstStyle>
            <a:lvl1pPr>
              <a:defRPr sz="3600" b="0" i="0">
                <a:solidFill>
                  <a:schemeClr val="tx1"/>
                </a:solidFill>
                <a:latin typeface="Calibri Light"/>
                <a:ea typeface="+mj-ea"/>
                <a:cs typeface="Calibri Light"/>
              </a:defRPr>
            </a:lvl1pPr>
          </a:lstStyle>
          <a:p>
            <a:pPr marL="194310" marR="187960" indent="202565" algn="ctr">
              <a:lnSpc>
                <a:spcPts val="4650"/>
              </a:lnSpc>
              <a:spcBef>
                <a:spcPts val="145"/>
              </a:spcBef>
            </a:pPr>
            <a:r>
              <a:rPr lang="en-GB" sz="4400" dirty="0">
                <a:latin typeface="Sassoon Infant Std" panose="020B0503020103030203" pitchFamily="34" charset="0"/>
              </a:rPr>
              <a:t>What</a:t>
            </a:r>
            <a:r>
              <a:rPr lang="en-GB" sz="4400" spc="-35" dirty="0">
                <a:latin typeface="Sassoon Infant Std" panose="020B0503020103030203" pitchFamily="34" charset="0"/>
              </a:rPr>
              <a:t> </a:t>
            </a:r>
            <a:r>
              <a:rPr lang="en-GB" sz="4400" dirty="0">
                <a:latin typeface="Sassoon Infant Std" panose="020B0503020103030203" pitchFamily="34" charset="0"/>
              </a:rPr>
              <a:t>training is made available to staff supporting children with SEND</a:t>
            </a:r>
            <a:r>
              <a:rPr lang="en-GB" sz="4400" spc="-10" dirty="0">
                <a:latin typeface="Sassoon Infant Std" panose="020B0503020103030203" pitchFamily="34" charset="0"/>
              </a:rPr>
              <a:t>?</a:t>
            </a:r>
            <a:endParaRPr lang="en-GB" sz="4300" dirty="0">
              <a:latin typeface="Sassoon Infant Std" panose="020B0503020103030203" pitchFamily="34" charset="0"/>
            </a:endParaRPr>
          </a:p>
        </p:txBody>
      </p:sp>
      <p:sp>
        <p:nvSpPr>
          <p:cNvPr id="6" name="TextBox 5">
            <a:extLst>
              <a:ext uri="{FF2B5EF4-FFF2-40B4-BE49-F238E27FC236}">
                <a16:creationId xmlns:a16="http://schemas.microsoft.com/office/drawing/2014/main" id="{6BF95B79-E7D5-97C4-8D21-4BB0770CFD85}"/>
              </a:ext>
            </a:extLst>
          </p:cNvPr>
          <p:cNvSpPr txBox="1"/>
          <p:nvPr/>
        </p:nvSpPr>
        <p:spPr>
          <a:xfrm>
            <a:off x="304800" y="2209800"/>
            <a:ext cx="11726515" cy="3277820"/>
          </a:xfrm>
          <a:prstGeom prst="rect">
            <a:avLst/>
          </a:prstGeom>
          <a:noFill/>
        </p:spPr>
        <p:txBody>
          <a:bodyPr wrap="square" rtlCol="0">
            <a:spAutoFit/>
          </a:bodyPr>
          <a:lstStyle/>
          <a:p>
            <a:pPr>
              <a:lnSpc>
                <a:spcPct val="150000"/>
              </a:lnSpc>
            </a:pPr>
            <a:r>
              <a:rPr lang="en-AU" dirty="0">
                <a:latin typeface="Sassoon Infant Std" panose="020B0503020103030203" pitchFamily="34" charset="0"/>
                <a:ea typeface="Calibri" panose="020F0502020204030204" pitchFamily="34" charset="0"/>
                <a:cs typeface="Times New Roman" panose="02020603050405020304" pitchFamily="18" charset="0"/>
              </a:rPr>
              <a:t>All staff have regular training opportunities to support the children at Nerrols Primary School and Nursery including those with SEND. The focus of training is regularly reviewed according to the needs of the children and the school’s priorities for improvement. </a:t>
            </a:r>
          </a:p>
          <a:p>
            <a:pPr>
              <a:lnSpc>
                <a:spcPct val="150000"/>
              </a:lnSpc>
            </a:pPr>
            <a:endParaRPr lang="en-AU" dirty="0">
              <a:latin typeface="Sassoon Infant Std" panose="020B0503020103030203" pitchFamily="34" charset="0"/>
              <a:ea typeface="Calibri" panose="020F0502020204030204" pitchFamily="34" charset="0"/>
              <a:cs typeface="Times New Roman" panose="02020603050405020304" pitchFamily="18" charset="0"/>
            </a:endParaRPr>
          </a:p>
          <a:p>
            <a:pPr>
              <a:lnSpc>
                <a:spcPct val="150000"/>
              </a:lnSpc>
            </a:pPr>
            <a:r>
              <a:rPr lang="en-AU" sz="1800" dirty="0">
                <a:effectLst/>
                <a:latin typeface="Sassoon Infant Std" panose="020B0503020103030203" pitchFamily="34" charset="0"/>
                <a:ea typeface="Calibri" panose="020F0502020204030204" pitchFamily="34" charset="0"/>
                <a:cs typeface="Times New Roman" panose="02020603050405020304" pitchFamily="18" charset="0"/>
              </a:rPr>
              <a:t>All adults who work with individuals or groups of children receive the necessary support or training to deliver the sessions.  These sessions are overseen by the class teacher and the SENDCo to monitor the progress of the children. The extent and level of training/support provided depends on the nature of a child’s needs and the provision needed.</a:t>
            </a:r>
            <a:endParaRPr lang="en-GB" sz="1800" dirty="0">
              <a:effectLst/>
              <a:latin typeface="Sassoon Infant Std" panose="020B0503020103030203" pitchFamily="34" charset="0"/>
              <a:ea typeface="Calibri" panose="020F0502020204030204" pitchFamily="34" charset="0"/>
              <a:cs typeface="Times New Roman" panose="02020603050405020304" pitchFamily="18" charset="0"/>
            </a:endParaRPr>
          </a:p>
          <a:p>
            <a:endParaRPr lang="en-GB" dirty="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object 3"/>
          <p:cNvSpPr txBox="1"/>
          <p:nvPr/>
        </p:nvSpPr>
        <p:spPr>
          <a:xfrm>
            <a:off x="4114800" y="1763896"/>
            <a:ext cx="7730282" cy="2083712"/>
          </a:xfrm>
          <a:prstGeom prst="rect">
            <a:avLst/>
          </a:prstGeom>
        </p:spPr>
        <p:txBody>
          <a:bodyPr vert="horz" wrap="square" lIns="0" tIns="43180" rIns="0" bIns="0" rtlCol="0">
            <a:spAutoFit/>
          </a:bodyPr>
          <a:lstStyle/>
          <a:p>
            <a:pPr marL="12065" marR="237490">
              <a:lnSpc>
                <a:spcPct val="150000"/>
              </a:lnSpc>
              <a:tabLst>
                <a:tab pos="241300" algn="l"/>
              </a:tabLst>
            </a:pPr>
            <a:r>
              <a:rPr lang="en-GB" dirty="0">
                <a:latin typeface="Sassoon Infant Std" panose="020B0503020103030203" pitchFamily="34" charset="0"/>
                <a:cs typeface="Calibri"/>
              </a:rPr>
              <a:t>Students</a:t>
            </a:r>
            <a:r>
              <a:rPr lang="en-GB" spc="-50" dirty="0">
                <a:latin typeface="Sassoon Infant Std" panose="020B0503020103030203" pitchFamily="34" charset="0"/>
                <a:cs typeface="Calibri"/>
              </a:rPr>
              <a:t> </a:t>
            </a:r>
            <a:r>
              <a:rPr lang="en-GB" dirty="0">
                <a:latin typeface="Sassoon Infant Std" panose="020B0503020103030203" pitchFamily="34" charset="0"/>
                <a:cs typeface="Calibri"/>
              </a:rPr>
              <a:t>with</a:t>
            </a:r>
            <a:r>
              <a:rPr lang="en-GB" spc="-45" dirty="0">
                <a:latin typeface="Sassoon Infant Std" panose="020B0503020103030203" pitchFamily="34" charset="0"/>
                <a:cs typeface="Calibri"/>
              </a:rPr>
              <a:t> </a:t>
            </a:r>
            <a:r>
              <a:rPr lang="en-GB" dirty="0">
                <a:latin typeface="Sassoon Infant Std" panose="020B0503020103030203" pitchFamily="34" charset="0"/>
                <a:cs typeface="Calibri"/>
              </a:rPr>
              <a:t>SEND</a:t>
            </a:r>
            <a:r>
              <a:rPr lang="en-GB" spc="-75" dirty="0">
                <a:latin typeface="Sassoon Infant Std" panose="020B0503020103030203" pitchFamily="34" charset="0"/>
                <a:cs typeface="Calibri"/>
              </a:rPr>
              <a:t> </a:t>
            </a:r>
            <a:r>
              <a:rPr lang="en-GB" dirty="0">
                <a:latin typeface="Sassoon Infant Std" panose="020B0503020103030203" pitchFamily="34" charset="0"/>
                <a:cs typeface="Calibri"/>
              </a:rPr>
              <a:t>are</a:t>
            </a:r>
            <a:r>
              <a:rPr lang="en-GB" spc="-50" dirty="0">
                <a:latin typeface="Sassoon Infant Std" panose="020B0503020103030203" pitchFamily="34" charset="0"/>
                <a:cs typeface="Calibri"/>
              </a:rPr>
              <a:t> </a:t>
            </a:r>
            <a:r>
              <a:rPr lang="en-GB" dirty="0">
                <a:latin typeface="Sassoon Infant Std" panose="020B0503020103030203" pitchFamily="34" charset="0"/>
                <a:cs typeface="Calibri"/>
              </a:rPr>
              <a:t>supported</a:t>
            </a:r>
            <a:r>
              <a:rPr lang="en-GB" spc="-55" dirty="0">
                <a:latin typeface="Sassoon Infant Std" panose="020B0503020103030203" pitchFamily="34" charset="0"/>
                <a:cs typeface="Calibri"/>
              </a:rPr>
              <a:t> </a:t>
            </a:r>
            <a:r>
              <a:rPr lang="en-GB" spc="-25" dirty="0">
                <a:latin typeface="Sassoon Infant Std" panose="020B0503020103030203" pitchFamily="34" charset="0"/>
                <a:cs typeface="Calibri"/>
              </a:rPr>
              <a:t>and </a:t>
            </a:r>
            <a:r>
              <a:rPr lang="en-GB" dirty="0">
                <a:latin typeface="Sassoon Infant Std" panose="020B0503020103030203" pitchFamily="34" charset="0"/>
                <a:cs typeface="Calibri"/>
              </a:rPr>
              <a:t>encouraged</a:t>
            </a:r>
            <a:r>
              <a:rPr lang="en-GB" spc="-80" dirty="0">
                <a:latin typeface="Sassoon Infant Std" panose="020B0503020103030203" pitchFamily="34" charset="0"/>
                <a:cs typeface="Calibri"/>
              </a:rPr>
              <a:t> </a:t>
            </a:r>
            <a:r>
              <a:rPr lang="en-GB" dirty="0">
                <a:latin typeface="Sassoon Infant Std" panose="020B0503020103030203" pitchFamily="34" charset="0"/>
                <a:cs typeface="Calibri"/>
              </a:rPr>
              <a:t>to</a:t>
            </a:r>
            <a:r>
              <a:rPr lang="en-GB" spc="-40" dirty="0">
                <a:latin typeface="Sassoon Infant Std" panose="020B0503020103030203" pitchFamily="34" charset="0"/>
                <a:cs typeface="Calibri"/>
              </a:rPr>
              <a:t> </a:t>
            </a:r>
            <a:r>
              <a:rPr lang="en-GB" dirty="0">
                <a:latin typeface="Sassoon Infant Std" panose="020B0503020103030203" pitchFamily="34" charset="0"/>
                <a:cs typeface="Calibri"/>
              </a:rPr>
              <a:t>be</a:t>
            </a:r>
            <a:r>
              <a:rPr lang="en-GB" spc="-45" dirty="0">
                <a:latin typeface="Sassoon Infant Std" panose="020B0503020103030203" pitchFamily="34" charset="0"/>
                <a:cs typeface="Calibri"/>
              </a:rPr>
              <a:t> </a:t>
            </a:r>
            <a:r>
              <a:rPr lang="en-GB" dirty="0">
                <a:latin typeface="Sassoon Infant Std" panose="020B0503020103030203" pitchFamily="34" charset="0"/>
                <a:cs typeface="Calibri"/>
              </a:rPr>
              <a:t>fully</a:t>
            </a:r>
            <a:r>
              <a:rPr lang="en-GB" spc="-40" dirty="0">
                <a:latin typeface="Sassoon Infant Std" panose="020B0503020103030203" pitchFamily="34" charset="0"/>
                <a:cs typeface="Calibri"/>
              </a:rPr>
              <a:t> </a:t>
            </a:r>
            <a:r>
              <a:rPr lang="en-GB" dirty="0">
                <a:latin typeface="Sassoon Infant Std" panose="020B0503020103030203" pitchFamily="34" charset="0"/>
                <a:cs typeface="Calibri"/>
              </a:rPr>
              <a:t>involved</a:t>
            </a:r>
            <a:r>
              <a:rPr lang="en-GB" spc="-35" dirty="0">
                <a:latin typeface="Sassoon Infant Std" panose="020B0503020103030203" pitchFamily="34" charset="0"/>
                <a:cs typeface="Calibri"/>
              </a:rPr>
              <a:t> </a:t>
            </a:r>
            <a:r>
              <a:rPr lang="en-GB" dirty="0">
                <a:latin typeface="Sassoon Infant Std" panose="020B0503020103030203" pitchFamily="34" charset="0"/>
                <a:cs typeface="Calibri"/>
              </a:rPr>
              <a:t>in</a:t>
            </a:r>
            <a:r>
              <a:rPr lang="en-GB" spc="-35" dirty="0">
                <a:latin typeface="Sassoon Infant Std" panose="020B0503020103030203" pitchFamily="34" charset="0"/>
                <a:cs typeface="Calibri"/>
              </a:rPr>
              <a:t> </a:t>
            </a:r>
            <a:r>
              <a:rPr lang="en-GB" dirty="0">
                <a:latin typeface="Sassoon Infant Std" panose="020B0503020103030203" pitchFamily="34" charset="0"/>
                <a:cs typeface="Calibri"/>
              </a:rPr>
              <a:t>all</a:t>
            </a:r>
            <a:r>
              <a:rPr lang="en-GB" spc="-45" dirty="0">
                <a:latin typeface="Sassoon Infant Std" panose="020B0503020103030203" pitchFamily="34" charset="0"/>
                <a:cs typeface="Calibri"/>
              </a:rPr>
              <a:t> </a:t>
            </a:r>
            <a:r>
              <a:rPr lang="en-GB" dirty="0">
                <a:latin typeface="Sassoon Infant Std" panose="020B0503020103030203" pitchFamily="34" charset="0"/>
                <a:cs typeface="Calibri"/>
              </a:rPr>
              <a:t>aspects</a:t>
            </a:r>
            <a:r>
              <a:rPr lang="en-GB" spc="-30" dirty="0">
                <a:latin typeface="Sassoon Infant Std" panose="020B0503020103030203" pitchFamily="34" charset="0"/>
                <a:cs typeface="Calibri"/>
              </a:rPr>
              <a:t> </a:t>
            </a:r>
            <a:r>
              <a:rPr lang="en-GB" spc="-25" dirty="0">
                <a:latin typeface="Sassoon Infant Std" panose="020B0503020103030203" pitchFamily="34" charset="0"/>
                <a:cs typeface="Calibri"/>
              </a:rPr>
              <a:t>of </a:t>
            </a:r>
            <a:r>
              <a:rPr lang="en-GB" dirty="0">
                <a:latin typeface="Sassoon Infant Std" panose="020B0503020103030203" pitchFamily="34" charset="0"/>
                <a:cs typeface="Calibri"/>
              </a:rPr>
              <a:t>school</a:t>
            </a:r>
            <a:r>
              <a:rPr lang="en-GB" spc="-10" dirty="0">
                <a:latin typeface="Sassoon Infant Std" panose="020B0503020103030203" pitchFamily="34" charset="0"/>
                <a:cs typeface="Calibri"/>
              </a:rPr>
              <a:t> life. </a:t>
            </a:r>
            <a:r>
              <a:rPr lang="en-GB" dirty="0">
                <a:latin typeface="Sassoon Infant Std" panose="020B0503020103030203" pitchFamily="34" charset="0"/>
                <a:cs typeface="Calibri"/>
              </a:rPr>
              <a:t>Individual</a:t>
            </a:r>
            <a:r>
              <a:rPr lang="en-GB" spc="-55" dirty="0">
                <a:latin typeface="Sassoon Infant Std" panose="020B0503020103030203" pitchFamily="34" charset="0"/>
                <a:cs typeface="Calibri"/>
              </a:rPr>
              <a:t> </a:t>
            </a:r>
            <a:r>
              <a:rPr lang="en-GB" spc="-10" dirty="0">
                <a:latin typeface="Sassoon Infant Std" panose="020B0503020103030203" pitchFamily="34" charset="0"/>
                <a:cs typeface="Calibri"/>
              </a:rPr>
              <a:t>arrangements</a:t>
            </a:r>
            <a:r>
              <a:rPr lang="en-GB" spc="-45" dirty="0">
                <a:latin typeface="Sassoon Infant Std" panose="020B0503020103030203" pitchFamily="34" charset="0"/>
                <a:cs typeface="Calibri"/>
              </a:rPr>
              <a:t> </a:t>
            </a:r>
            <a:r>
              <a:rPr lang="en-GB" dirty="0">
                <a:latin typeface="Sassoon Infant Std" panose="020B0503020103030203" pitchFamily="34" charset="0"/>
                <a:cs typeface="Calibri"/>
              </a:rPr>
              <a:t>(and</a:t>
            </a:r>
            <a:r>
              <a:rPr lang="en-GB" spc="-45" dirty="0">
                <a:latin typeface="Sassoon Infant Std" panose="020B0503020103030203" pitchFamily="34" charset="0"/>
                <a:cs typeface="Calibri"/>
              </a:rPr>
              <a:t> </a:t>
            </a:r>
            <a:r>
              <a:rPr lang="en-GB" dirty="0">
                <a:latin typeface="Sassoon Infant Std" panose="020B0503020103030203" pitchFamily="34" charset="0"/>
                <a:cs typeface="Calibri"/>
              </a:rPr>
              <a:t>risk</a:t>
            </a:r>
            <a:r>
              <a:rPr lang="en-GB" spc="-30" dirty="0">
                <a:latin typeface="Sassoon Infant Std" panose="020B0503020103030203" pitchFamily="34" charset="0"/>
                <a:cs typeface="Calibri"/>
              </a:rPr>
              <a:t> </a:t>
            </a:r>
            <a:r>
              <a:rPr lang="en-GB" spc="-10" dirty="0">
                <a:latin typeface="Sassoon Infant Std" panose="020B0503020103030203" pitchFamily="34" charset="0"/>
                <a:cs typeface="Calibri"/>
              </a:rPr>
              <a:t>assessments</a:t>
            </a:r>
            <a:r>
              <a:rPr lang="en-GB" dirty="0">
                <a:latin typeface="Sassoon Infant Std" panose="020B0503020103030203" pitchFamily="34" charset="0"/>
                <a:cs typeface="Calibri"/>
              </a:rPr>
              <a:t> </a:t>
            </a:r>
            <a:r>
              <a:rPr lang="en-GB" spc="-25" dirty="0">
                <a:latin typeface="Sassoon Infant Std" panose="020B0503020103030203" pitchFamily="34" charset="0"/>
                <a:cs typeface="Calibri"/>
              </a:rPr>
              <a:t>if </a:t>
            </a:r>
            <a:r>
              <a:rPr lang="en-GB" dirty="0">
                <a:latin typeface="Sassoon Infant Std" panose="020B0503020103030203" pitchFamily="34" charset="0"/>
                <a:cs typeface="Calibri"/>
              </a:rPr>
              <a:t>necessary)</a:t>
            </a:r>
            <a:r>
              <a:rPr lang="en-GB" spc="-50" dirty="0">
                <a:latin typeface="Sassoon Infant Std" panose="020B0503020103030203" pitchFamily="34" charset="0"/>
                <a:cs typeface="Calibri"/>
              </a:rPr>
              <a:t> </a:t>
            </a:r>
            <a:r>
              <a:rPr lang="en-GB" dirty="0">
                <a:latin typeface="Sassoon Infant Std" panose="020B0503020103030203" pitchFamily="34" charset="0"/>
                <a:cs typeface="Calibri"/>
              </a:rPr>
              <a:t>are</a:t>
            </a:r>
            <a:r>
              <a:rPr lang="en-GB" spc="-40" dirty="0">
                <a:latin typeface="Sassoon Infant Std" panose="020B0503020103030203" pitchFamily="34" charset="0"/>
                <a:cs typeface="Calibri"/>
              </a:rPr>
              <a:t> </a:t>
            </a:r>
            <a:r>
              <a:rPr lang="en-GB" dirty="0">
                <a:latin typeface="Sassoon Infant Std" panose="020B0503020103030203" pitchFamily="34" charset="0"/>
                <a:cs typeface="Calibri"/>
              </a:rPr>
              <a:t>planned</a:t>
            </a:r>
            <a:r>
              <a:rPr lang="en-GB" spc="-60" dirty="0">
                <a:latin typeface="Sassoon Infant Std" panose="020B0503020103030203" pitchFamily="34" charset="0"/>
                <a:cs typeface="Calibri"/>
              </a:rPr>
              <a:t> </a:t>
            </a:r>
            <a:r>
              <a:rPr lang="en-GB" dirty="0">
                <a:latin typeface="Sassoon Infant Std" panose="020B0503020103030203" pitchFamily="34" charset="0"/>
                <a:cs typeface="Calibri"/>
              </a:rPr>
              <a:t>in</a:t>
            </a:r>
            <a:r>
              <a:rPr lang="en-GB" spc="-60" dirty="0">
                <a:latin typeface="Sassoon Infant Std" panose="020B0503020103030203" pitchFamily="34" charset="0"/>
                <a:cs typeface="Calibri"/>
              </a:rPr>
              <a:t> </a:t>
            </a:r>
            <a:r>
              <a:rPr lang="en-GB" dirty="0">
                <a:latin typeface="Sassoon Infant Std" panose="020B0503020103030203" pitchFamily="34" charset="0"/>
                <a:cs typeface="Calibri"/>
              </a:rPr>
              <a:t>advance</a:t>
            </a:r>
            <a:r>
              <a:rPr lang="en-GB" spc="-50" dirty="0">
                <a:latin typeface="Sassoon Infant Std" panose="020B0503020103030203" pitchFamily="34" charset="0"/>
                <a:cs typeface="Calibri"/>
              </a:rPr>
              <a:t> </a:t>
            </a:r>
            <a:r>
              <a:rPr lang="en-GB" dirty="0">
                <a:latin typeface="Sassoon Infant Std" panose="020B0503020103030203" pitchFamily="34" charset="0"/>
                <a:cs typeface="Calibri"/>
              </a:rPr>
              <a:t>to</a:t>
            </a:r>
            <a:r>
              <a:rPr lang="en-GB" spc="-50" dirty="0">
                <a:latin typeface="Sassoon Infant Std" panose="020B0503020103030203" pitchFamily="34" charset="0"/>
                <a:cs typeface="Calibri"/>
              </a:rPr>
              <a:t> </a:t>
            </a:r>
            <a:r>
              <a:rPr lang="en-GB" dirty="0">
                <a:latin typeface="Sassoon Infant Std" panose="020B0503020103030203" pitchFamily="34" charset="0"/>
                <a:cs typeface="Calibri"/>
              </a:rPr>
              <a:t>ensure</a:t>
            </a:r>
            <a:r>
              <a:rPr lang="en-GB" spc="-50" dirty="0">
                <a:latin typeface="Sassoon Infant Std" panose="020B0503020103030203" pitchFamily="34" charset="0"/>
                <a:cs typeface="Calibri"/>
              </a:rPr>
              <a:t> </a:t>
            </a:r>
            <a:r>
              <a:rPr lang="en-GB" spc="-20" dirty="0">
                <a:latin typeface="Sassoon Infant Std" panose="020B0503020103030203" pitchFamily="34" charset="0"/>
                <a:cs typeface="Calibri"/>
              </a:rPr>
              <a:t>they </a:t>
            </a:r>
            <a:r>
              <a:rPr lang="en-GB" dirty="0">
                <a:latin typeface="Sassoon Infant Std" panose="020B0503020103030203" pitchFamily="34" charset="0"/>
                <a:cs typeface="Calibri"/>
              </a:rPr>
              <a:t>can</a:t>
            </a:r>
            <a:r>
              <a:rPr lang="en-GB" spc="-30" dirty="0">
                <a:latin typeface="Sassoon Infant Std" panose="020B0503020103030203" pitchFamily="34" charset="0"/>
                <a:cs typeface="Calibri"/>
              </a:rPr>
              <a:t> </a:t>
            </a:r>
            <a:r>
              <a:rPr lang="en-GB" dirty="0">
                <a:latin typeface="Sassoon Infant Std" panose="020B0503020103030203" pitchFamily="34" charset="0"/>
                <a:cs typeface="Calibri"/>
              </a:rPr>
              <a:t>be</a:t>
            </a:r>
            <a:r>
              <a:rPr lang="en-GB" spc="-30" dirty="0">
                <a:latin typeface="Sassoon Infant Std" panose="020B0503020103030203" pitchFamily="34" charset="0"/>
                <a:cs typeface="Calibri"/>
              </a:rPr>
              <a:t> </a:t>
            </a:r>
            <a:r>
              <a:rPr lang="en-GB" spc="-10" dirty="0">
                <a:latin typeface="Sassoon Infant Std" panose="020B0503020103030203" pitchFamily="34" charset="0"/>
                <a:cs typeface="Calibri"/>
              </a:rPr>
              <a:t>appropriately</a:t>
            </a:r>
            <a:r>
              <a:rPr lang="en-GB" spc="-20" dirty="0">
                <a:latin typeface="Sassoon Infant Std" panose="020B0503020103030203" pitchFamily="34" charset="0"/>
                <a:cs typeface="Calibri"/>
              </a:rPr>
              <a:t> </a:t>
            </a:r>
            <a:r>
              <a:rPr lang="en-GB" dirty="0">
                <a:latin typeface="Sassoon Infant Std" panose="020B0503020103030203" pitchFamily="34" charset="0"/>
                <a:cs typeface="Calibri"/>
              </a:rPr>
              <a:t>included</a:t>
            </a:r>
            <a:r>
              <a:rPr lang="en-GB" spc="-30" dirty="0">
                <a:latin typeface="Sassoon Infant Std" panose="020B0503020103030203" pitchFamily="34" charset="0"/>
                <a:cs typeface="Calibri"/>
              </a:rPr>
              <a:t> </a:t>
            </a:r>
            <a:r>
              <a:rPr lang="en-GB" dirty="0">
                <a:latin typeface="Sassoon Infant Std" panose="020B0503020103030203" pitchFamily="34" charset="0"/>
                <a:cs typeface="Calibri"/>
              </a:rPr>
              <a:t>on</a:t>
            </a:r>
            <a:r>
              <a:rPr lang="en-GB" spc="-30" dirty="0">
                <a:latin typeface="Sassoon Infant Std" panose="020B0503020103030203" pitchFamily="34" charset="0"/>
                <a:cs typeface="Calibri"/>
              </a:rPr>
              <a:t> </a:t>
            </a:r>
            <a:r>
              <a:rPr lang="en-GB" dirty="0">
                <a:latin typeface="Sassoon Infant Std" panose="020B0503020103030203" pitchFamily="34" charset="0"/>
                <a:cs typeface="Calibri"/>
              </a:rPr>
              <a:t>trips,</a:t>
            </a:r>
            <a:r>
              <a:rPr lang="en-GB" spc="-20" dirty="0">
                <a:latin typeface="Sassoon Infant Std" panose="020B0503020103030203" pitchFamily="34" charset="0"/>
                <a:cs typeface="Calibri"/>
              </a:rPr>
              <a:t> </a:t>
            </a:r>
            <a:r>
              <a:rPr lang="en-GB" spc="-10" dirty="0">
                <a:latin typeface="Sassoon Infant Std" panose="020B0503020103030203" pitchFamily="34" charset="0"/>
                <a:cs typeface="Calibri"/>
              </a:rPr>
              <a:t>offsite </a:t>
            </a:r>
            <a:r>
              <a:rPr lang="en-GB" dirty="0">
                <a:latin typeface="Sassoon Infant Std" panose="020B0503020103030203" pitchFamily="34" charset="0"/>
                <a:cs typeface="Calibri"/>
              </a:rPr>
              <a:t>activities</a:t>
            </a:r>
            <a:r>
              <a:rPr lang="en-GB" spc="-20" dirty="0">
                <a:latin typeface="Sassoon Infant Std" panose="020B0503020103030203" pitchFamily="34" charset="0"/>
                <a:cs typeface="Calibri"/>
              </a:rPr>
              <a:t> </a:t>
            </a:r>
            <a:r>
              <a:rPr lang="en-GB" dirty="0">
                <a:latin typeface="Sassoon Infant Std" panose="020B0503020103030203" pitchFamily="34" charset="0"/>
                <a:cs typeface="Calibri"/>
              </a:rPr>
              <a:t>and</a:t>
            </a:r>
            <a:r>
              <a:rPr lang="en-GB" spc="-55" dirty="0">
                <a:latin typeface="Sassoon Infant Std" panose="020B0503020103030203" pitchFamily="34" charset="0"/>
                <a:cs typeface="Calibri"/>
              </a:rPr>
              <a:t> </a:t>
            </a:r>
            <a:r>
              <a:rPr lang="en-GB" spc="-25" dirty="0">
                <a:latin typeface="Sassoon Infant Std" panose="020B0503020103030203" pitchFamily="34" charset="0"/>
                <a:cs typeface="Calibri"/>
              </a:rPr>
              <a:t>extra-</a:t>
            </a:r>
            <a:r>
              <a:rPr lang="en-GB" dirty="0">
                <a:latin typeface="Sassoon Infant Std" panose="020B0503020103030203" pitchFamily="34" charset="0"/>
                <a:cs typeface="Calibri"/>
              </a:rPr>
              <a:t>curricular</a:t>
            </a:r>
            <a:r>
              <a:rPr lang="en-GB" spc="-30" dirty="0">
                <a:latin typeface="Sassoon Infant Std" panose="020B0503020103030203" pitchFamily="34" charset="0"/>
                <a:cs typeface="Calibri"/>
              </a:rPr>
              <a:t> </a:t>
            </a:r>
            <a:r>
              <a:rPr lang="en-GB" spc="-10" dirty="0">
                <a:latin typeface="Sassoon Infant Std" panose="020B0503020103030203" pitchFamily="34" charset="0"/>
                <a:cs typeface="Calibri"/>
              </a:rPr>
              <a:t>events.</a:t>
            </a:r>
            <a:endParaRPr lang="en-GB" dirty="0">
              <a:latin typeface="Sassoon Infant Std" panose="020B0503020103030203" pitchFamily="34" charset="0"/>
              <a:cs typeface="Calibri"/>
            </a:endParaRPr>
          </a:p>
          <a:p>
            <a:pPr marL="12065" marR="234950">
              <a:lnSpc>
                <a:spcPct val="150000"/>
              </a:lnSpc>
              <a:tabLst>
                <a:tab pos="241300" algn="l"/>
              </a:tabLst>
            </a:pPr>
            <a:endParaRPr lang="en-GB" dirty="0">
              <a:latin typeface="Sassoon Infant Std" panose="020B0503020103030203" pitchFamily="34" charset="0"/>
              <a:cs typeface="Calibri"/>
            </a:endParaRPr>
          </a:p>
        </p:txBody>
      </p:sp>
      <p:sp>
        <p:nvSpPr>
          <p:cNvPr id="11" name="object 4">
            <a:extLst>
              <a:ext uri="{FF2B5EF4-FFF2-40B4-BE49-F238E27FC236}">
                <a16:creationId xmlns:a16="http://schemas.microsoft.com/office/drawing/2014/main" id="{F7B4F8D8-A9FD-109C-ACCE-B13412DD47AB}"/>
              </a:ext>
            </a:extLst>
          </p:cNvPr>
          <p:cNvSpPr txBox="1"/>
          <p:nvPr/>
        </p:nvSpPr>
        <p:spPr>
          <a:xfrm>
            <a:off x="2057400" y="306214"/>
            <a:ext cx="8049895" cy="1077218"/>
          </a:xfrm>
          <a:prstGeom prst="rect">
            <a:avLst/>
          </a:prstGeom>
          <a:solidFill>
            <a:srgbClr val="DBDBDB"/>
          </a:solidFill>
          <a:ln w="76200">
            <a:solidFill>
              <a:srgbClr val="000000"/>
            </a:solidFill>
          </a:ln>
        </p:spPr>
        <p:txBody>
          <a:bodyPr vert="horz" wrap="square" lIns="0" tIns="0" rIns="0" bIns="0" rtlCol="0">
            <a:spAutoFit/>
          </a:bodyPr>
          <a:lstStyle/>
          <a:p>
            <a:pPr algn="ctr">
              <a:lnSpc>
                <a:spcPts val="4180"/>
              </a:lnSpc>
            </a:pPr>
            <a:r>
              <a:rPr lang="en-GB" sz="3600">
                <a:latin typeface="Sassoon Infant Std" panose="020B0503020103030203" pitchFamily="34" charset="0"/>
              </a:rPr>
              <a:t>How</a:t>
            </a:r>
            <a:r>
              <a:rPr lang="en-GB" sz="3600" spc="-20">
                <a:latin typeface="Sassoon Infant Std" panose="020B0503020103030203" pitchFamily="34" charset="0"/>
              </a:rPr>
              <a:t> </a:t>
            </a:r>
            <a:r>
              <a:rPr lang="en-GB" sz="3600">
                <a:latin typeface="Sassoon Infant Std" panose="020B0503020103030203" pitchFamily="34" charset="0"/>
              </a:rPr>
              <a:t>will</a:t>
            </a:r>
            <a:r>
              <a:rPr lang="en-GB" sz="3600" spc="-25">
                <a:latin typeface="Sassoon Infant Std" panose="020B0503020103030203" pitchFamily="34" charset="0"/>
              </a:rPr>
              <a:t> </a:t>
            </a:r>
            <a:r>
              <a:rPr lang="en-GB" sz="3600">
                <a:latin typeface="Sassoon Infant Std" panose="020B0503020103030203" pitchFamily="34" charset="0"/>
              </a:rPr>
              <a:t>my</a:t>
            </a:r>
            <a:r>
              <a:rPr lang="en-GB" sz="3600" spc="-10">
                <a:latin typeface="Sassoon Infant Std" panose="020B0503020103030203" pitchFamily="34" charset="0"/>
              </a:rPr>
              <a:t> </a:t>
            </a:r>
            <a:r>
              <a:rPr lang="en-GB" sz="3600">
                <a:latin typeface="Sassoon Infant Std" panose="020B0503020103030203" pitchFamily="34" charset="0"/>
              </a:rPr>
              <a:t>child</a:t>
            </a:r>
            <a:r>
              <a:rPr lang="en-GB" sz="3600" spc="-30">
                <a:latin typeface="Sassoon Infant Std" panose="020B0503020103030203" pitchFamily="34" charset="0"/>
              </a:rPr>
              <a:t> </a:t>
            </a:r>
            <a:r>
              <a:rPr lang="en-GB" sz="3600">
                <a:latin typeface="Sassoon Infant Std" panose="020B0503020103030203" pitchFamily="34" charset="0"/>
              </a:rPr>
              <a:t>be</a:t>
            </a:r>
            <a:r>
              <a:rPr lang="en-GB" sz="3600" spc="-15">
                <a:latin typeface="Sassoon Infant Std" panose="020B0503020103030203" pitchFamily="34" charset="0"/>
              </a:rPr>
              <a:t> </a:t>
            </a:r>
            <a:r>
              <a:rPr lang="en-GB" sz="3600">
                <a:latin typeface="Sassoon Infant Std" panose="020B0503020103030203" pitchFamily="34" charset="0"/>
              </a:rPr>
              <a:t>included</a:t>
            </a:r>
            <a:r>
              <a:rPr lang="en-GB" sz="3600" spc="-30">
                <a:latin typeface="Sassoon Infant Std" panose="020B0503020103030203" pitchFamily="34" charset="0"/>
              </a:rPr>
              <a:t> </a:t>
            </a:r>
            <a:r>
              <a:rPr lang="en-GB" sz="3600" spc="-25">
                <a:latin typeface="Sassoon Infant Std" panose="020B0503020103030203" pitchFamily="34" charset="0"/>
              </a:rPr>
              <a:t>in </a:t>
            </a:r>
            <a:r>
              <a:rPr lang="en-GB" sz="3600">
                <a:latin typeface="Sassoon Infant Std" panose="020B0503020103030203" pitchFamily="34" charset="0"/>
              </a:rPr>
              <a:t>activities</a:t>
            </a:r>
            <a:r>
              <a:rPr lang="en-GB" sz="3600" spc="-55">
                <a:latin typeface="Sassoon Infant Std" panose="020B0503020103030203" pitchFamily="34" charset="0"/>
              </a:rPr>
              <a:t> </a:t>
            </a:r>
            <a:r>
              <a:rPr lang="en-GB" sz="3600">
                <a:latin typeface="Sassoon Infant Std" panose="020B0503020103030203" pitchFamily="34" charset="0"/>
              </a:rPr>
              <a:t>outside</a:t>
            </a:r>
            <a:r>
              <a:rPr lang="en-GB" sz="3600" spc="-55">
                <a:latin typeface="Sassoon Infant Std" panose="020B0503020103030203" pitchFamily="34" charset="0"/>
              </a:rPr>
              <a:t> </a:t>
            </a:r>
            <a:r>
              <a:rPr lang="en-GB" sz="3600">
                <a:latin typeface="Sassoon Infant Std" panose="020B0503020103030203" pitchFamily="34" charset="0"/>
              </a:rPr>
              <a:t>of</a:t>
            </a:r>
            <a:r>
              <a:rPr lang="en-GB" sz="3600" spc="-65">
                <a:latin typeface="Sassoon Infant Std" panose="020B0503020103030203" pitchFamily="34" charset="0"/>
              </a:rPr>
              <a:t> </a:t>
            </a:r>
            <a:r>
              <a:rPr lang="en-GB" sz="3600" spc="-25">
                <a:latin typeface="Sassoon Infant Std" panose="020B0503020103030203" pitchFamily="34" charset="0"/>
              </a:rPr>
              <a:t>the </a:t>
            </a:r>
            <a:r>
              <a:rPr lang="en-GB" sz="3600" spc="-10">
                <a:latin typeface="Sassoon Infant Std" panose="020B0503020103030203" pitchFamily="34" charset="0"/>
              </a:rPr>
              <a:t>classroom?</a:t>
            </a:r>
            <a:endParaRPr lang="en-GB" sz="3600" dirty="0">
              <a:latin typeface="Sassoon Infant Std" panose="020B0503020103030203" pitchFamily="34" charset="0"/>
              <a:cs typeface="Calibri Light"/>
            </a:endParaRPr>
          </a:p>
        </p:txBody>
      </p:sp>
      <p:sp>
        <p:nvSpPr>
          <p:cNvPr id="6" name="AutoShape 6" descr="Image preview">
            <a:extLst>
              <a:ext uri="{FF2B5EF4-FFF2-40B4-BE49-F238E27FC236}">
                <a16:creationId xmlns:a16="http://schemas.microsoft.com/office/drawing/2014/main" id="{E0450FE6-C8DE-E1C4-55B2-137F550DAB0C}"/>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pic>
        <p:nvPicPr>
          <p:cNvPr id="8" name="Picture 7" descr="A group of children in uniform raising their hands&#10;&#10;Description automatically generated">
            <a:extLst>
              <a:ext uri="{FF2B5EF4-FFF2-40B4-BE49-F238E27FC236}">
                <a16:creationId xmlns:a16="http://schemas.microsoft.com/office/drawing/2014/main" id="{832E9299-5909-9516-430D-4F193F0E197E}"/>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18902" y="1509018"/>
            <a:ext cx="3743498" cy="2495665"/>
          </a:xfrm>
          <a:prstGeom prst="rect">
            <a:avLst/>
          </a:prstGeom>
        </p:spPr>
      </p:pic>
      <p:pic>
        <p:nvPicPr>
          <p:cNvPr id="3080" name="Picture 8">
            <a:extLst>
              <a:ext uri="{FF2B5EF4-FFF2-40B4-BE49-F238E27FC236}">
                <a16:creationId xmlns:a16="http://schemas.microsoft.com/office/drawing/2014/main" id="{6CE4BACD-ACD9-6289-C48B-65E4FEB5C42E}"/>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235546" y="4332317"/>
            <a:ext cx="3743498" cy="2495665"/>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7D668DAA-AE93-20E1-A50C-94F1692EDB59}"/>
              </a:ext>
            </a:extLst>
          </p:cNvPr>
          <p:cNvSpPr txBox="1"/>
          <p:nvPr/>
        </p:nvSpPr>
        <p:spPr>
          <a:xfrm>
            <a:off x="489355" y="4748817"/>
            <a:ext cx="6934200" cy="1716945"/>
          </a:xfrm>
          <a:prstGeom prst="rect">
            <a:avLst/>
          </a:prstGeom>
          <a:noFill/>
        </p:spPr>
        <p:txBody>
          <a:bodyPr wrap="square" rtlCol="0">
            <a:spAutoFit/>
          </a:bodyPr>
          <a:lstStyle/>
          <a:p>
            <a:pPr>
              <a:lnSpc>
                <a:spcPct val="150000"/>
              </a:lnSpc>
            </a:pPr>
            <a:r>
              <a:rPr lang="en-GB" dirty="0">
                <a:latin typeface="Sassoon Infant Std" panose="020B0503020103030203" pitchFamily="34" charset="0"/>
              </a:rPr>
              <a:t>For students who are unable to participate in the usual sporting activities, appropriate adaptations will be made whenever possible to ensure that all children can engage in inclusive and suitably challenging physical activities.</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object 5"/>
          <p:cNvSpPr txBox="1"/>
          <p:nvPr/>
        </p:nvSpPr>
        <p:spPr>
          <a:xfrm>
            <a:off x="457200" y="1219200"/>
            <a:ext cx="10820400" cy="5565626"/>
          </a:xfrm>
          <a:prstGeom prst="rect">
            <a:avLst/>
          </a:prstGeom>
        </p:spPr>
        <p:txBody>
          <a:bodyPr vert="horz" wrap="square" lIns="0" tIns="81280" rIns="0" bIns="0" rtlCol="0" anchor="t">
            <a:spAutoFit/>
          </a:bodyPr>
          <a:lstStyle/>
          <a:p>
            <a:pPr marL="218440" marR="212090" algn="ctr">
              <a:lnSpc>
                <a:spcPts val="4320"/>
              </a:lnSpc>
              <a:spcBef>
                <a:spcPts val="640"/>
              </a:spcBef>
            </a:pPr>
            <a:r>
              <a:rPr sz="4000" dirty="0">
                <a:latin typeface="Sassoon Infant Std"/>
                <a:cs typeface="Calibri"/>
              </a:rPr>
              <a:t>This</a:t>
            </a:r>
            <a:r>
              <a:rPr sz="4000" spc="-100" dirty="0">
                <a:latin typeface="Sassoon Infant Std"/>
                <a:cs typeface="Calibri"/>
              </a:rPr>
              <a:t> </a:t>
            </a:r>
            <a:r>
              <a:rPr sz="4000" dirty="0">
                <a:latin typeface="Sassoon Infant Std"/>
                <a:cs typeface="Calibri"/>
              </a:rPr>
              <a:t>report</a:t>
            </a:r>
            <a:r>
              <a:rPr sz="4000" spc="-85" dirty="0">
                <a:latin typeface="Sassoon Infant Std"/>
                <a:cs typeface="Calibri"/>
              </a:rPr>
              <a:t> </a:t>
            </a:r>
            <a:r>
              <a:rPr sz="4000" dirty="0">
                <a:latin typeface="Sassoon Infant Std"/>
                <a:cs typeface="Calibri"/>
              </a:rPr>
              <a:t>is</a:t>
            </a:r>
            <a:r>
              <a:rPr sz="4000" spc="-85" dirty="0">
                <a:latin typeface="Sassoon Infant Std"/>
                <a:cs typeface="Calibri"/>
              </a:rPr>
              <a:t> </a:t>
            </a:r>
            <a:r>
              <a:rPr sz="4000" dirty="0">
                <a:latin typeface="Sassoon Infant Std"/>
                <a:cs typeface="Calibri"/>
              </a:rPr>
              <a:t>designed</a:t>
            </a:r>
            <a:r>
              <a:rPr sz="4000" spc="-85" dirty="0">
                <a:latin typeface="Sassoon Infant Std"/>
                <a:cs typeface="Calibri"/>
              </a:rPr>
              <a:t> </a:t>
            </a:r>
            <a:r>
              <a:rPr sz="4000" dirty="0">
                <a:latin typeface="Sassoon Infant Std"/>
                <a:cs typeface="Calibri"/>
              </a:rPr>
              <a:t>to</a:t>
            </a:r>
            <a:r>
              <a:rPr sz="4000" spc="-90" dirty="0">
                <a:latin typeface="Sassoon Infant Std"/>
                <a:cs typeface="Calibri"/>
              </a:rPr>
              <a:t> </a:t>
            </a:r>
            <a:r>
              <a:rPr sz="4000" dirty="0">
                <a:latin typeface="Sassoon Infant Std"/>
                <a:cs typeface="Calibri"/>
              </a:rPr>
              <a:t>inform</a:t>
            </a:r>
            <a:r>
              <a:rPr sz="4000" spc="-65" dirty="0">
                <a:latin typeface="Sassoon Infant Std"/>
                <a:cs typeface="Calibri"/>
              </a:rPr>
              <a:t> </a:t>
            </a:r>
            <a:r>
              <a:rPr sz="4000" spc="-25" dirty="0">
                <a:latin typeface="Sassoon Infant Std"/>
                <a:cs typeface="Calibri"/>
              </a:rPr>
              <a:t>you </a:t>
            </a:r>
            <a:r>
              <a:rPr sz="4000" dirty="0">
                <a:latin typeface="Sassoon Infant Std"/>
                <a:cs typeface="Calibri"/>
              </a:rPr>
              <a:t>of</a:t>
            </a:r>
            <a:r>
              <a:rPr sz="4000" spc="-85" dirty="0">
                <a:latin typeface="Sassoon Infant Std"/>
                <a:cs typeface="Calibri"/>
              </a:rPr>
              <a:t> </a:t>
            </a:r>
            <a:r>
              <a:rPr sz="4000" dirty="0">
                <a:latin typeface="Sassoon Infant Std"/>
                <a:cs typeface="Calibri"/>
              </a:rPr>
              <a:t>the</a:t>
            </a:r>
            <a:r>
              <a:rPr sz="4000" spc="-85" dirty="0">
                <a:latin typeface="Sassoon Infant Std"/>
                <a:cs typeface="Calibri"/>
              </a:rPr>
              <a:t> </a:t>
            </a:r>
            <a:r>
              <a:rPr sz="4000" dirty="0">
                <a:latin typeface="Sassoon Infant Std"/>
                <a:cs typeface="Calibri"/>
              </a:rPr>
              <a:t>types</a:t>
            </a:r>
            <a:r>
              <a:rPr sz="4000" spc="-80" dirty="0">
                <a:latin typeface="Sassoon Infant Std"/>
                <a:cs typeface="Calibri"/>
              </a:rPr>
              <a:t> </a:t>
            </a:r>
            <a:r>
              <a:rPr sz="4000" dirty="0">
                <a:latin typeface="Sassoon Infant Std"/>
                <a:cs typeface="Calibri"/>
              </a:rPr>
              <a:t>of</a:t>
            </a:r>
            <a:r>
              <a:rPr sz="4000" spc="-85" dirty="0">
                <a:latin typeface="Sassoon Infant Std"/>
                <a:cs typeface="Calibri"/>
              </a:rPr>
              <a:t> </a:t>
            </a:r>
            <a:r>
              <a:rPr sz="4000" dirty="0">
                <a:latin typeface="Sassoon Infant Std"/>
                <a:cs typeface="Calibri"/>
              </a:rPr>
              <a:t>support</a:t>
            </a:r>
            <a:r>
              <a:rPr sz="4000" spc="-85" dirty="0">
                <a:latin typeface="Sassoon Infant Std"/>
                <a:cs typeface="Calibri"/>
              </a:rPr>
              <a:t> </a:t>
            </a:r>
            <a:r>
              <a:rPr sz="4000" dirty="0">
                <a:latin typeface="Sassoon Infant Std"/>
                <a:cs typeface="Calibri"/>
              </a:rPr>
              <a:t>available</a:t>
            </a:r>
            <a:r>
              <a:rPr sz="4000" spc="-80" dirty="0">
                <a:latin typeface="Sassoon Infant Std"/>
                <a:cs typeface="Calibri"/>
              </a:rPr>
              <a:t> </a:t>
            </a:r>
            <a:r>
              <a:rPr sz="4000" spc="-25" dirty="0">
                <a:latin typeface="Sassoon Infant Std"/>
                <a:cs typeface="Calibri"/>
              </a:rPr>
              <a:t>for </a:t>
            </a:r>
            <a:r>
              <a:rPr sz="4000" dirty="0">
                <a:latin typeface="Sassoon Infant Std"/>
                <a:cs typeface="Calibri"/>
              </a:rPr>
              <a:t>your</a:t>
            </a:r>
            <a:r>
              <a:rPr sz="4000" spc="-85" dirty="0">
                <a:latin typeface="Sassoon Infant Std"/>
                <a:cs typeface="Calibri"/>
              </a:rPr>
              <a:t> </a:t>
            </a:r>
            <a:r>
              <a:rPr sz="4000" dirty="0">
                <a:latin typeface="Sassoon Infant Std"/>
                <a:cs typeface="Calibri"/>
              </a:rPr>
              <a:t>child</a:t>
            </a:r>
            <a:r>
              <a:rPr sz="4000" spc="-100" dirty="0">
                <a:latin typeface="Sassoon Infant Std"/>
                <a:cs typeface="Calibri"/>
              </a:rPr>
              <a:t> </a:t>
            </a:r>
            <a:r>
              <a:rPr sz="4000" dirty="0">
                <a:latin typeface="Sassoon Infant Std"/>
                <a:cs typeface="Calibri"/>
              </a:rPr>
              <a:t>at</a:t>
            </a:r>
            <a:r>
              <a:rPr lang="en-US" sz="4000" dirty="0">
                <a:latin typeface="Sassoon Infant Std"/>
                <a:cs typeface="Calibri"/>
              </a:rPr>
              <a:t> </a:t>
            </a:r>
            <a:r>
              <a:rPr lang="en-US" sz="4000" dirty="0" err="1">
                <a:latin typeface="Sassoon Infant Std"/>
                <a:cs typeface="Calibri"/>
              </a:rPr>
              <a:t>Nerrols</a:t>
            </a:r>
            <a:r>
              <a:rPr lang="en-US" sz="4000" dirty="0">
                <a:latin typeface="Sassoon Infant Std"/>
                <a:cs typeface="Calibri"/>
              </a:rPr>
              <a:t> Primary School and Nursery</a:t>
            </a:r>
            <a:r>
              <a:rPr lang="en-GB" sz="4000" spc="-10" dirty="0">
                <a:latin typeface="Sassoon Infant Std"/>
                <a:cs typeface="Calibri"/>
              </a:rPr>
              <a:t>.</a:t>
            </a:r>
            <a:endParaRPr sz="4000" dirty="0">
              <a:latin typeface="Sassoon Infant Std"/>
              <a:cs typeface="Calibri"/>
            </a:endParaRPr>
          </a:p>
          <a:p>
            <a:pPr marL="334010" marR="327660" algn="ctr">
              <a:lnSpc>
                <a:spcPts val="4320"/>
              </a:lnSpc>
              <a:spcBef>
                <a:spcPts val="4170"/>
              </a:spcBef>
            </a:pPr>
            <a:r>
              <a:rPr sz="4000" dirty="0">
                <a:latin typeface="Sassoon Infant Std" panose="020B0503020103030203" pitchFamily="34" charset="0"/>
                <a:cs typeface="Calibri"/>
              </a:rPr>
              <a:t>It</a:t>
            </a:r>
            <a:r>
              <a:rPr sz="4000" spc="-80" dirty="0">
                <a:latin typeface="Sassoon Infant Std" panose="020B0503020103030203" pitchFamily="34" charset="0"/>
                <a:cs typeface="Calibri"/>
              </a:rPr>
              <a:t> </a:t>
            </a:r>
            <a:r>
              <a:rPr sz="4000" dirty="0">
                <a:latin typeface="Sassoon Infant Std" panose="020B0503020103030203" pitchFamily="34" charset="0"/>
                <a:cs typeface="Calibri"/>
              </a:rPr>
              <a:t>will</a:t>
            </a:r>
            <a:r>
              <a:rPr sz="4000" spc="-75" dirty="0">
                <a:latin typeface="Sassoon Infant Std" panose="020B0503020103030203" pitchFamily="34" charset="0"/>
                <a:cs typeface="Calibri"/>
              </a:rPr>
              <a:t> </a:t>
            </a:r>
            <a:r>
              <a:rPr sz="4000" dirty="0">
                <a:latin typeface="Sassoon Infant Std" panose="020B0503020103030203" pitchFamily="34" charset="0"/>
                <a:cs typeface="Calibri"/>
              </a:rPr>
              <a:t>help</a:t>
            </a:r>
            <a:r>
              <a:rPr sz="4000" spc="-75" dirty="0">
                <a:latin typeface="Sassoon Infant Std" panose="020B0503020103030203" pitchFamily="34" charset="0"/>
                <a:cs typeface="Calibri"/>
              </a:rPr>
              <a:t> </a:t>
            </a:r>
            <a:r>
              <a:rPr sz="4000" dirty="0">
                <a:latin typeface="Sassoon Infant Std" panose="020B0503020103030203" pitchFamily="34" charset="0"/>
                <a:cs typeface="Calibri"/>
              </a:rPr>
              <a:t>you</a:t>
            </a:r>
            <a:r>
              <a:rPr sz="4000" spc="-80" dirty="0">
                <a:latin typeface="Sassoon Infant Std" panose="020B0503020103030203" pitchFamily="34" charset="0"/>
                <a:cs typeface="Calibri"/>
              </a:rPr>
              <a:t> </a:t>
            </a:r>
            <a:r>
              <a:rPr sz="4000" spc="-10" dirty="0">
                <a:latin typeface="Sassoon Infant Std" panose="020B0503020103030203" pitchFamily="34" charset="0"/>
                <a:cs typeface="Calibri"/>
              </a:rPr>
              <a:t>understand</a:t>
            </a:r>
            <a:r>
              <a:rPr sz="4000" spc="-75" dirty="0">
                <a:latin typeface="Sassoon Infant Std" panose="020B0503020103030203" pitchFamily="34" charset="0"/>
                <a:cs typeface="Calibri"/>
              </a:rPr>
              <a:t> </a:t>
            </a:r>
            <a:r>
              <a:rPr sz="4000" dirty="0">
                <a:latin typeface="Sassoon Infant Std" panose="020B0503020103030203" pitchFamily="34" charset="0"/>
                <a:cs typeface="Calibri"/>
              </a:rPr>
              <a:t>who</a:t>
            </a:r>
            <a:r>
              <a:rPr sz="4000" spc="-70" dirty="0">
                <a:latin typeface="Sassoon Infant Std" panose="020B0503020103030203" pitchFamily="34" charset="0"/>
                <a:cs typeface="Calibri"/>
              </a:rPr>
              <a:t> </a:t>
            </a:r>
            <a:r>
              <a:rPr sz="4000" spc="-25" dirty="0">
                <a:latin typeface="Sassoon Infant Std" panose="020B0503020103030203" pitchFamily="34" charset="0"/>
                <a:cs typeface="Calibri"/>
              </a:rPr>
              <a:t>can </a:t>
            </a:r>
            <a:r>
              <a:rPr sz="4000" dirty="0">
                <a:latin typeface="Sassoon Infant Std" panose="020B0503020103030203" pitchFamily="34" charset="0"/>
                <a:cs typeface="Calibri"/>
              </a:rPr>
              <a:t>help</a:t>
            </a:r>
            <a:r>
              <a:rPr sz="4000" spc="-35" dirty="0">
                <a:latin typeface="Sassoon Infant Std" panose="020B0503020103030203" pitchFamily="34" charset="0"/>
                <a:cs typeface="Calibri"/>
              </a:rPr>
              <a:t> </a:t>
            </a:r>
            <a:r>
              <a:rPr sz="4000" dirty="0">
                <a:latin typeface="Sassoon Infant Std" panose="020B0503020103030203" pitchFamily="34" charset="0"/>
                <a:cs typeface="Calibri"/>
              </a:rPr>
              <a:t>and</a:t>
            </a:r>
            <a:r>
              <a:rPr sz="4000" spc="-50" dirty="0">
                <a:latin typeface="Sassoon Infant Std" panose="020B0503020103030203" pitchFamily="34" charset="0"/>
                <a:cs typeface="Calibri"/>
              </a:rPr>
              <a:t> </a:t>
            </a:r>
            <a:r>
              <a:rPr sz="4000" dirty="0">
                <a:latin typeface="Sassoon Infant Std" panose="020B0503020103030203" pitchFamily="34" charset="0"/>
                <a:cs typeface="Calibri"/>
              </a:rPr>
              <a:t>how</a:t>
            </a:r>
            <a:r>
              <a:rPr sz="4000" spc="-40" dirty="0">
                <a:latin typeface="Sassoon Infant Std" panose="020B0503020103030203" pitchFamily="34" charset="0"/>
                <a:cs typeface="Calibri"/>
              </a:rPr>
              <a:t> </a:t>
            </a:r>
            <a:r>
              <a:rPr sz="4000" dirty="0">
                <a:latin typeface="Sassoon Infant Std" panose="020B0503020103030203" pitchFamily="34" charset="0"/>
                <a:cs typeface="Calibri"/>
              </a:rPr>
              <a:t>this</a:t>
            </a:r>
            <a:r>
              <a:rPr sz="4000" spc="-35" dirty="0">
                <a:latin typeface="Sassoon Infant Std" panose="020B0503020103030203" pitchFamily="34" charset="0"/>
                <a:cs typeface="Calibri"/>
              </a:rPr>
              <a:t> </a:t>
            </a:r>
            <a:r>
              <a:rPr sz="4000" dirty="0">
                <a:latin typeface="Sassoon Infant Std" panose="020B0503020103030203" pitchFamily="34" charset="0"/>
                <a:cs typeface="Calibri"/>
              </a:rPr>
              <a:t>help</a:t>
            </a:r>
            <a:r>
              <a:rPr sz="4000" spc="-35" dirty="0">
                <a:latin typeface="Sassoon Infant Std" panose="020B0503020103030203" pitchFamily="34" charset="0"/>
                <a:cs typeface="Calibri"/>
              </a:rPr>
              <a:t> </a:t>
            </a:r>
            <a:r>
              <a:rPr sz="4000" dirty="0">
                <a:latin typeface="Sassoon Infant Std" panose="020B0503020103030203" pitchFamily="34" charset="0"/>
                <a:cs typeface="Calibri"/>
              </a:rPr>
              <a:t>can</a:t>
            </a:r>
            <a:r>
              <a:rPr sz="4000" spc="-35" dirty="0">
                <a:latin typeface="Sassoon Infant Std" panose="020B0503020103030203" pitchFamily="34" charset="0"/>
                <a:cs typeface="Calibri"/>
              </a:rPr>
              <a:t> </a:t>
            </a:r>
            <a:r>
              <a:rPr sz="4000" spc="-25" dirty="0">
                <a:latin typeface="Sassoon Infant Std" panose="020B0503020103030203" pitchFamily="34" charset="0"/>
                <a:cs typeface="Calibri"/>
              </a:rPr>
              <a:t>be </a:t>
            </a:r>
            <a:r>
              <a:rPr sz="4000" spc="-10" dirty="0">
                <a:latin typeface="Sassoon Infant Std" panose="020B0503020103030203" pitchFamily="34" charset="0"/>
                <a:cs typeface="Calibri"/>
              </a:rPr>
              <a:t>accessed.</a:t>
            </a:r>
            <a:endParaRPr sz="4000" dirty="0">
              <a:latin typeface="Sassoon Infant Std" panose="020B0503020103030203" pitchFamily="34" charset="0"/>
              <a:cs typeface="Calibri"/>
            </a:endParaRPr>
          </a:p>
          <a:p>
            <a:pPr marL="12065" marR="5080" algn="ctr">
              <a:lnSpc>
                <a:spcPct val="90000"/>
              </a:lnSpc>
              <a:spcBef>
                <a:spcPts val="4090"/>
              </a:spcBef>
            </a:pPr>
            <a:r>
              <a:rPr sz="4000" dirty="0">
                <a:latin typeface="Sassoon Infant Std" panose="020B0503020103030203" pitchFamily="34" charset="0"/>
                <a:cs typeface="Calibri"/>
              </a:rPr>
              <a:t>This</a:t>
            </a:r>
            <a:r>
              <a:rPr sz="4000" spc="-75" dirty="0">
                <a:latin typeface="Sassoon Infant Std" panose="020B0503020103030203" pitchFamily="34" charset="0"/>
                <a:cs typeface="Calibri"/>
              </a:rPr>
              <a:t> </a:t>
            </a:r>
            <a:r>
              <a:rPr sz="4000" dirty="0">
                <a:latin typeface="Sassoon Infant Std" panose="020B0503020103030203" pitchFamily="34" charset="0"/>
                <a:cs typeface="Calibri"/>
              </a:rPr>
              <a:t>report</a:t>
            </a:r>
            <a:r>
              <a:rPr sz="4000" spc="-65" dirty="0">
                <a:latin typeface="Sassoon Infant Std" panose="020B0503020103030203" pitchFamily="34" charset="0"/>
                <a:cs typeface="Calibri"/>
              </a:rPr>
              <a:t> </a:t>
            </a:r>
            <a:r>
              <a:rPr sz="4000" dirty="0">
                <a:latin typeface="Sassoon Infant Std" panose="020B0503020103030203" pitchFamily="34" charset="0"/>
                <a:cs typeface="Calibri"/>
              </a:rPr>
              <a:t>has</a:t>
            </a:r>
            <a:r>
              <a:rPr sz="4000" spc="-85" dirty="0">
                <a:latin typeface="Sassoon Infant Std" panose="020B0503020103030203" pitchFamily="34" charset="0"/>
                <a:cs typeface="Calibri"/>
              </a:rPr>
              <a:t> </a:t>
            </a:r>
            <a:r>
              <a:rPr sz="4000" dirty="0">
                <a:latin typeface="Sassoon Infant Std" panose="020B0503020103030203" pitchFamily="34" charset="0"/>
                <a:cs typeface="Calibri"/>
              </a:rPr>
              <a:t>been</a:t>
            </a:r>
            <a:r>
              <a:rPr sz="4000" spc="-75" dirty="0">
                <a:latin typeface="Sassoon Infant Std" panose="020B0503020103030203" pitchFamily="34" charset="0"/>
                <a:cs typeface="Calibri"/>
              </a:rPr>
              <a:t> </a:t>
            </a:r>
            <a:r>
              <a:rPr sz="4000" spc="-25" dirty="0">
                <a:latin typeface="Sassoon Infant Std" panose="020B0503020103030203" pitchFamily="34" charset="0"/>
                <a:cs typeface="Calibri"/>
              </a:rPr>
              <a:t>co-</a:t>
            </a:r>
            <a:r>
              <a:rPr sz="4000" dirty="0">
                <a:latin typeface="Sassoon Infant Std" panose="020B0503020103030203" pitchFamily="34" charset="0"/>
                <a:cs typeface="Calibri"/>
              </a:rPr>
              <a:t>produced</a:t>
            </a:r>
            <a:r>
              <a:rPr sz="4000" spc="-75" dirty="0">
                <a:latin typeface="Sassoon Infant Std" panose="020B0503020103030203" pitchFamily="34" charset="0"/>
                <a:cs typeface="Calibri"/>
              </a:rPr>
              <a:t> </a:t>
            </a:r>
            <a:r>
              <a:rPr sz="4000" spc="-20" dirty="0">
                <a:latin typeface="Sassoon Infant Std" panose="020B0503020103030203" pitchFamily="34" charset="0"/>
                <a:cs typeface="Calibri"/>
              </a:rPr>
              <a:t>with </a:t>
            </a:r>
            <a:r>
              <a:rPr sz="4000" spc="-45" dirty="0">
                <a:latin typeface="Sassoon Infant Std" panose="020B0503020103030203" pitchFamily="34" charset="0"/>
                <a:cs typeface="Calibri"/>
              </a:rPr>
              <a:t>staff,</a:t>
            </a:r>
            <a:r>
              <a:rPr sz="4000" spc="-170" dirty="0">
                <a:latin typeface="Sassoon Infant Std" panose="020B0503020103030203" pitchFamily="34" charset="0"/>
                <a:cs typeface="Calibri"/>
              </a:rPr>
              <a:t> </a:t>
            </a:r>
            <a:r>
              <a:rPr sz="4000" dirty="0">
                <a:latin typeface="Sassoon Infant Std" panose="020B0503020103030203" pitchFamily="34" charset="0"/>
                <a:cs typeface="Calibri"/>
              </a:rPr>
              <a:t>parents,</a:t>
            </a:r>
            <a:r>
              <a:rPr sz="4000" spc="-170" dirty="0">
                <a:latin typeface="Sassoon Infant Std" panose="020B0503020103030203" pitchFamily="34" charset="0"/>
                <a:cs typeface="Calibri"/>
              </a:rPr>
              <a:t> </a:t>
            </a:r>
            <a:r>
              <a:rPr sz="4000" spc="-10" dirty="0">
                <a:latin typeface="Sassoon Infant Std" panose="020B0503020103030203" pitchFamily="34" charset="0"/>
                <a:cs typeface="Calibri"/>
              </a:rPr>
              <a:t>carers,</a:t>
            </a:r>
            <a:r>
              <a:rPr sz="4000" spc="-155" dirty="0">
                <a:latin typeface="Sassoon Infant Std" panose="020B0503020103030203" pitchFamily="34" charset="0"/>
                <a:cs typeface="Calibri"/>
              </a:rPr>
              <a:t> </a:t>
            </a:r>
            <a:r>
              <a:rPr sz="4000" dirty="0">
                <a:latin typeface="Sassoon Infant Std" panose="020B0503020103030203" pitchFamily="34" charset="0"/>
                <a:cs typeface="Calibri"/>
              </a:rPr>
              <a:t>students</a:t>
            </a:r>
            <a:r>
              <a:rPr sz="4000" spc="-170" dirty="0">
                <a:latin typeface="Sassoon Infant Std" panose="020B0503020103030203" pitchFamily="34" charset="0"/>
                <a:cs typeface="Calibri"/>
              </a:rPr>
              <a:t> </a:t>
            </a:r>
            <a:r>
              <a:rPr sz="4000" spc="-25" dirty="0">
                <a:latin typeface="Sassoon Infant Std" panose="020B0503020103030203" pitchFamily="34" charset="0"/>
                <a:cs typeface="Calibri"/>
              </a:rPr>
              <a:t>and </a:t>
            </a:r>
            <a:r>
              <a:rPr sz="4000" spc="-10" dirty="0">
                <a:latin typeface="Sassoon Infant Std" panose="020B0503020103030203" pitchFamily="34" charset="0"/>
                <a:cs typeface="Calibri"/>
              </a:rPr>
              <a:t>governors</a:t>
            </a:r>
            <a:r>
              <a:rPr sz="4000" spc="-130" dirty="0">
                <a:latin typeface="Sassoon Infant Std" panose="020B0503020103030203" pitchFamily="34" charset="0"/>
                <a:cs typeface="Calibri"/>
              </a:rPr>
              <a:t> </a:t>
            </a:r>
            <a:r>
              <a:rPr sz="4000" dirty="0">
                <a:latin typeface="Sassoon Infant Std" panose="020B0503020103030203" pitchFamily="34" charset="0"/>
                <a:cs typeface="Calibri"/>
              </a:rPr>
              <a:t>(</a:t>
            </a:r>
            <a:r>
              <a:rPr lang="en-GB" sz="4000" dirty="0">
                <a:latin typeface="Sassoon Infant Std" panose="020B0503020103030203" pitchFamily="34" charset="0"/>
                <a:cs typeface="Calibri"/>
              </a:rPr>
              <a:t>Summer 2025 </a:t>
            </a:r>
            <a:r>
              <a:rPr sz="4000" spc="-10" dirty="0">
                <a:latin typeface="Sassoon Infant Std" panose="020B0503020103030203" pitchFamily="34" charset="0"/>
                <a:cs typeface="Calibri"/>
              </a:rPr>
              <a:t>)</a:t>
            </a:r>
            <a:endParaRPr sz="4000" dirty="0">
              <a:latin typeface="Sassoon Infant Std" panose="020B0503020103030203" pitchFamily="34" charset="0"/>
              <a:cs typeface="Calibri"/>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object 3"/>
          <p:cNvSpPr txBox="1"/>
          <p:nvPr/>
        </p:nvSpPr>
        <p:spPr>
          <a:xfrm>
            <a:off x="914400" y="2133600"/>
            <a:ext cx="3962400" cy="4122603"/>
          </a:xfrm>
          <a:prstGeom prst="rect">
            <a:avLst/>
          </a:prstGeom>
        </p:spPr>
        <p:txBody>
          <a:bodyPr vert="horz" wrap="square" lIns="0" tIns="75565" rIns="0" bIns="0" rtlCol="0">
            <a:spAutoFit/>
          </a:bodyPr>
          <a:lstStyle/>
          <a:p>
            <a:pPr marL="12700">
              <a:lnSpc>
                <a:spcPct val="100000"/>
              </a:lnSpc>
              <a:spcBef>
                <a:spcPts val="595"/>
              </a:spcBef>
            </a:pPr>
            <a:r>
              <a:rPr lang="en-GB" b="1" dirty="0">
                <a:latin typeface="Sassoon Infant Std" panose="020B0503020103030203" pitchFamily="34" charset="0"/>
                <a:cs typeface="Calibri Light" panose="020F0302020204030204" pitchFamily="34" charset="0"/>
              </a:rPr>
              <a:t>For parents/carers</a:t>
            </a:r>
          </a:p>
          <a:p>
            <a:pPr marL="298450" indent="-285750">
              <a:lnSpc>
                <a:spcPct val="100000"/>
              </a:lnSpc>
              <a:spcBef>
                <a:spcPts val="495"/>
              </a:spcBef>
              <a:buFont typeface="Arial" panose="020B0604020202020204" pitchFamily="34" charset="0"/>
              <a:buChar char="•"/>
            </a:pPr>
            <a:r>
              <a:rPr lang="en-GB" dirty="0">
                <a:latin typeface="Sassoon Infant Std" panose="020B0503020103030203" pitchFamily="34" charset="0"/>
                <a:cs typeface="Calibri Light" panose="020F0302020204030204" pitchFamily="34" charset="0"/>
              </a:rPr>
              <a:t>Parent </a:t>
            </a:r>
            <a:r>
              <a:rPr dirty="0">
                <a:latin typeface="Sassoon Infant Std" panose="020B0503020103030203" pitchFamily="34" charset="0"/>
                <a:cs typeface="Calibri Light" panose="020F0302020204030204" pitchFamily="34" charset="0"/>
              </a:rPr>
              <a:t>meetings</a:t>
            </a:r>
            <a:r>
              <a:rPr spc="-45" dirty="0">
                <a:latin typeface="Sassoon Infant Std" panose="020B0503020103030203" pitchFamily="34" charset="0"/>
                <a:cs typeface="Calibri Light" panose="020F0302020204030204" pitchFamily="34" charset="0"/>
              </a:rPr>
              <a:t> </a:t>
            </a:r>
            <a:r>
              <a:rPr dirty="0">
                <a:latin typeface="Sassoon Infant Std" panose="020B0503020103030203" pitchFamily="34" charset="0"/>
                <a:cs typeface="Calibri Light" panose="020F0302020204030204" pitchFamily="34" charset="0"/>
              </a:rPr>
              <a:t>with</a:t>
            </a:r>
            <a:r>
              <a:rPr spc="-35" dirty="0">
                <a:latin typeface="Sassoon Infant Std" panose="020B0503020103030203" pitchFamily="34" charset="0"/>
                <a:cs typeface="Calibri Light" panose="020F0302020204030204" pitchFamily="34" charset="0"/>
              </a:rPr>
              <a:t> </a:t>
            </a:r>
            <a:r>
              <a:rPr dirty="0">
                <a:latin typeface="Sassoon Infant Std" panose="020B0503020103030203" pitchFamily="34" charset="0"/>
                <a:cs typeface="Calibri Light" panose="020F0302020204030204" pitchFamily="34" charset="0"/>
              </a:rPr>
              <a:t>class</a:t>
            </a:r>
            <a:r>
              <a:rPr spc="-35" dirty="0">
                <a:latin typeface="Sassoon Infant Std" panose="020B0503020103030203" pitchFamily="34" charset="0"/>
                <a:cs typeface="Calibri Light" panose="020F0302020204030204" pitchFamily="34" charset="0"/>
              </a:rPr>
              <a:t> </a:t>
            </a:r>
            <a:r>
              <a:rPr spc="-10" dirty="0">
                <a:latin typeface="Sassoon Infant Std" panose="020B0503020103030203" pitchFamily="34" charset="0"/>
                <a:cs typeface="Calibri Light" panose="020F0302020204030204" pitchFamily="34" charset="0"/>
              </a:rPr>
              <a:t>teachers</a:t>
            </a:r>
            <a:r>
              <a:rPr lang="en-GB" spc="-10" dirty="0">
                <a:latin typeface="Sassoon Infant Std" panose="020B0503020103030203" pitchFamily="34" charset="0"/>
                <a:cs typeface="Calibri Light" panose="020F0302020204030204" pitchFamily="34" charset="0"/>
              </a:rPr>
              <a:t> </a:t>
            </a:r>
          </a:p>
          <a:p>
            <a:pPr marL="298450" indent="-285750">
              <a:lnSpc>
                <a:spcPct val="100000"/>
              </a:lnSpc>
              <a:spcBef>
                <a:spcPts val="495"/>
              </a:spcBef>
              <a:buFont typeface="Arial" panose="020B0604020202020204" pitchFamily="34" charset="0"/>
              <a:buChar char="•"/>
            </a:pPr>
            <a:r>
              <a:rPr lang="en-GB" spc="-10" dirty="0">
                <a:latin typeface="Sassoon Infant Std" panose="020B0503020103030203" pitchFamily="34" charset="0"/>
                <a:cs typeface="Calibri Light" panose="020F0302020204030204" pitchFamily="34" charset="0"/>
              </a:rPr>
              <a:t>Parent meetings with SENDCO and/or class teacher if appropriate </a:t>
            </a:r>
          </a:p>
          <a:p>
            <a:pPr marL="298450" indent="-285750">
              <a:lnSpc>
                <a:spcPct val="100000"/>
              </a:lnSpc>
              <a:spcBef>
                <a:spcPts val="495"/>
              </a:spcBef>
              <a:buFont typeface="Arial" panose="020B0604020202020204" pitchFamily="34" charset="0"/>
              <a:buChar char="•"/>
            </a:pPr>
            <a:r>
              <a:rPr lang="en-GB" spc="-10" dirty="0">
                <a:latin typeface="Sassoon Infant Std" panose="020B0503020103030203" pitchFamily="34" charset="0"/>
                <a:cs typeface="Calibri Light" panose="020F0302020204030204" pitchFamily="34" charset="0"/>
              </a:rPr>
              <a:t>SEND reviews / EHCP annual reviews </a:t>
            </a:r>
            <a:endParaRPr dirty="0">
              <a:latin typeface="Sassoon Infant Std" panose="020B0503020103030203" pitchFamily="34" charset="0"/>
              <a:cs typeface="Calibri Light" panose="020F0302020204030204" pitchFamily="34" charset="0"/>
            </a:endParaRPr>
          </a:p>
          <a:p>
            <a:pPr marL="298450" marR="5080" indent="-285750">
              <a:lnSpc>
                <a:spcPct val="129299"/>
              </a:lnSpc>
              <a:spcBef>
                <a:spcPts val="10"/>
              </a:spcBef>
              <a:buFont typeface="Arial" panose="020B0604020202020204" pitchFamily="34" charset="0"/>
              <a:buChar char="•"/>
            </a:pPr>
            <a:r>
              <a:rPr dirty="0">
                <a:latin typeface="Sassoon Infant Std" panose="020B0503020103030203" pitchFamily="34" charset="0"/>
                <a:cs typeface="Calibri Light" panose="020F0302020204030204" pitchFamily="34" charset="0"/>
              </a:rPr>
              <a:t>Home</a:t>
            </a:r>
            <a:r>
              <a:rPr spc="-10" dirty="0">
                <a:latin typeface="Sassoon Infant Std" panose="020B0503020103030203" pitchFamily="34" charset="0"/>
                <a:cs typeface="Calibri Light" panose="020F0302020204030204" pitchFamily="34" charset="0"/>
              </a:rPr>
              <a:t> </a:t>
            </a:r>
            <a:r>
              <a:rPr dirty="0">
                <a:latin typeface="Sassoon Infant Std" panose="020B0503020103030203" pitchFamily="34" charset="0"/>
                <a:cs typeface="Calibri Light" panose="020F0302020204030204" pitchFamily="34" charset="0"/>
              </a:rPr>
              <a:t>visit</a:t>
            </a:r>
            <a:r>
              <a:rPr lang="en-GB" dirty="0">
                <a:latin typeface="Sassoon Infant Std" panose="020B0503020103030203" pitchFamily="34" charset="0"/>
                <a:cs typeface="Calibri Light" panose="020F0302020204030204" pitchFamily="34" charset="0"/>
              </a:rPr>
              <a:t>s</a:t>
            </a:r>
            <a:r>
              <a:rPr dirty="0">
                <a:latin typeface="Sassoon Infant Std" panose="020B0503020103030203" pitchFamily="34" charset="0"/>
                <a:cs typeface="Calibri Light" panose="020F0302020204030204" pitchFamily="34" charset="0"/>
              </a:rPr>
              <a:t> </a:t>
            </a:r>
            <a:r>
              <a:rPr lang="en-US" spc="-10" dirty="0">
                <a:latin typeface="Sassoon Infant Std" panose="020B0503020103030203" pitchFamily="34" charset="0"/>
                <a:cs typeface="Calibri Light" panose="020F0302020204030204" pitchFamily="34" charset="0"/>
              </a:rPr>
              <a:t>as part of reception entry transition</a:t>
            </a:r>
          </a:p>
          <a:p>
            <a:pPr marL="298450" marR="5080" indent="-285750">
              <a:lnSpc>
                <a:spcPct val="129299"/>
              </a:lnSpc>
              <a:spcBef>
                <a:spcPts val="10"/>
              </a:spcBef>
              <a:buFont typeface="Arial" panose="020B0604020202020204" pitchFamily="34" charset="0"/>
              <a:buChar char="•"/>
            </a:pPr>
            <a:r>
              <a:rPr lang="en-GB" spc="-10" dirty="0">
                <a:latin typeface="Sassoon Infant Std" panose="020B0503020103030203" pitchFamily="34" charset="0"/>
                <a:cs typeface="Calibri Light" panose="020F0302020204030204" pitchFamily="34" charset="0"/>
              </a:rPr>
              <a:t>School Entry Plans – for children with early years funding or support </a:t>
            </a:r>
          </a:p>
          <a:p>
            <a:pPr marL="298450" marR="5080" indent="-285750">
              <a:lnSpc>
                <a:spcPct val="129299"/>
              </a:lnSpc>
              <a:spcBef>
                <a:spcPts val="10"/>
              </a:spcBef>
              <a:buFont typeface="Arial" panose="020B0604020202020204" pitchFamily="34" charset="0"/>
              <a:buChar char="•"/>
            </a:pPr>
            <a:r>
              <a:rPr dirty="0">
                <a:latin typeface="Sassoon Infant Std" panose="020B0503020103030203" pitchFamily="34" charset="0"/>
                <a:cs typeface="Calibri Light" panose="020F0302020204030204" pitchFamily="34" charset="0"/>
              </a:rPr>
              <a:t>Phone</a:t>
            </a:r>
            <a:r>
              <a:rPr spc="-45" dirty="0">
                <a:latin typeface="Sassoon Infant Std" panose="020B0503020103030203" pitchFamily="34" charset="0"/>
                <a:cs typeface="Calibri Light" panose="020F0302020204030204" pitchFamily="34" charset="0"/>
              </a:rPr>
              <a:t> </a:t>
            </a:r>
            <a:r>
              <a:rPr dirty="0">
                <a:latin typeface="Sassoon Infant Std" panose="020B0503020103030203" pitchFamily="34" charset="0"/>
                <a:cs typeface="Calibri Light" panose="020F0302020204030204" pitchFamily="34" charset="0"/>
              </a:rPr>
              <a:t>calls</a:t>
            </a:r>
            <a:r>
              <a:rPr spc="-20" dirty="0">
                <a:latin typeface="Sassoon Infant Std" panose="020B0503020103030203" pitchFamily="34" charset="0"/>
                <a:cs typeface="Calibri Light" panose="020F0302020204030204" pitchFamily="34" charset="0"/>
              </a:rPr>
              <a:t> home</a:t>
            </a:r>
            <a:endParaRPr dirty="0">
              <a:latin typeface="Sassoon Infant Std" panose="020B0503020103030203" pitchFamily="34" charset="0"/>
              <a:cs typeface="Calibri Light" panose="020F0302020204030204" pitchFamily="34" charset="0"/>
            </a:endParaRPr>
          </a:p>
          <a:p>
            <a:pPr marL="298450" indent="-285750">
              <a:lnSpc>
                <a:spcPct val="100000"/>
              </a:lnSpc>
              <a:spcBef>
                <a:spcPts val="495"/>
              </a:spcBef>
              <a:buFont typeface="Arial" panose="020B0604020202020204" pitchFamily="34" charset="0"/>
              <a:buChar char="•"/>
            </a:pPr>
            <a:r>
              <a:rPr dirty="0">
                <a:latin typeface="Sassoon Infant Std" panose="020B0503020103030203" pitchFamily="34" charset="0"/>
                <a:cs typeface="Calibri Light" panose="020F0302020204030204" pitchFamily="34" charset="0"/>
              </a:rPr>
              <a:t>Open</a:t>
            </a:r>
            <a:r>
              <a:rPr spc="-25" dirty="0">
                <a:latin typeface="Sassoon Infant Std" panose="020B0503020103030203" pitchFamily="34" charset="0"/>
                <a:cs typeface="Calibri Light" panose="020F0302020204030204" pitchFamily="34" charset="0"/>
              </a:rPr>
              <a:t> </a:t>
            </a:r>
            <a:r>
              <a:rPr dirty="0">
                <a:latin typeface="Sassoon Infant Std" panose="020B0503020103030203" pitchFamily="34" charset="0"/>
                <a:cs typeface="Calibri Light" panose="020F0302020204030204" pitchFamily="34" charset="0"/>
              </a:rPr>
              <a:t>door</a:t>
            </a:r>
            <a:r>
              <a:rPr spc="-25" dirty="0">
                <a:latin typeface="Sassoon Infant Std" panose="020B0503020103030203" pitchFamily="34" charset="0"/>
                <a:cs typeface="Calibri Light" panose="020F0302020204030204" pitchFamily="34" charset="0"/>
              </a:rPr>
              <a:t> </a:t>
            </a:r>
            <a:r>
              <a:rPr spc="-10" dirty="0">
                <a:latin typeface="Sassoon Infant Std" panose="020B0503020103030203" pitchFamily="34" charset="0"/>
                <a:cs typeface="Calibri Light" panose="020F0302020204030204" pitchFamily="34" charset="0"/>
              </a:rPr>
              <a:t>policy</a:t>
            </a:r>
            <a:endParaRPr lang="en-GB" spc="-10" dirty="0">
              <a:latin typeface="Sassoon Infant Std" panose="020B0503020103030203" pitchFamily="34" charset="0"/>
              <a:cs typeface="Calibri Light" panose="020F0302020204030204" pitchFamily="34" charset="0"/>
            </a:endParaRPr>
          </a:p>
          <a:p>
            <a:pPr marL="298450" indent="-285750">
              <a:lnSpc>
                <a:spcPct val="100000"/>
              </a:lnSpc>
              <a:spcBef>
                <a:spcPts val="495"/>
              </a:spcBef>
              <a:buFont typeface="Arial" panose="020B0604020202020204" pitchFamily="34" charset="0"/>
              <a:buChar char="•"/>
            </a:pPr>
            <a:r>
              <a:rPr lang="en-GB" spc="-10" dirty="0">
                <a:latin typeface="Sassoon Infant Std" panose="020B0503020103030203" pitchFamily="34" charset="0"/>
                <a:cs typeface="Calibri Light" panose="020F0302020204030204" pitchFamily="34" charset="0"/>
              </a:rPr>
              <a:t>EHCP annual reviews</a:t>
            </a:r>
            <a:endParaRPr dirty="0">
              <a:latin typeface="Sassoon Infant Std" panose="020B0503020103030203" pitchFamily="34" charset="0"/>
              <a:cs typeface="Calibri Light" panose="020F0302020204030204" pitchFamily="34" charset="0"/>
            </a:endParaRPr>
          </a:p>
        </p:txBody>
      </p:sp>
      <p:sp>
        <p:nvSpPr>
          <p:cNvPr id="4" name="object 4"/>
          <p:cNvSpPr txBox="1"/>
          <p:nvPr/>
        </p:nvSpPr>
        <p:spPr>
          <a:xfrm>
            <a:off x="1334442" y="234866"/>
            <a:ext cx="8811895" cy="1077218"/>
          </a:xfrm>
          <a:prstGeom prst="rect">
            <a:avLst/>
          </a:prstGeom>
          <a:solidFill>
            <a:srgbClr val="DBDBDB"/>
          </a:solidFill>
          <a:ln w="76200">
            <a:solidFill>
              <a:srgbClr val="000000"/>
            </a:solidFill>
          </a:ln>
        </p:spPr>
        <p:txBody>
          <a:bodyPr vert="horz" wrap="square" lIns="0" tIns="0" rIns="0" bIns="0" rtlCol="0">
            <a:spAutoFit/>
          </a:bodyPr>
          <a:lstStyle/>
          <a:p>
            <a:pPr algn="ctr">
              <a:lnSpc>
                <a:spcPts val="4180"/>
              </a:lnSpc>
            </a:pPr>
            <a:r>
              <a:rPr sz="3600" b="0" dirty="0">
                <a:latin typeface="Sassoon Infant Std" panose="020B0503020103030203" pitchFamily="34" charset="0"/>
                <a:cs typeface="Calibri Light"/>
              </a:rPr>
              <a:t>How</a:t>
            </a:r>
            <a:r>
              <a:rPr sz="3600" b="0" spc="-80" dirty="0">
                <a:latin typeface="Sassoon Infant Std" panose="020B0503020103030203" pitchFamily="34" charset="0"/>
                <a:cs typeface="Calibri Light"/>
              </a:rPr>
              <a:t> </a:t>
            </a:r>
            <a:r>
              <a:rPr sz="3600" b="0" dirty="0">
                <a:latin typeface="Sassoon Infant Std" panose="020B0503020103030203" pitchFamily="34" charset="0"/>
                <a:cs typeface="Calibri Light"/>
              </a:rPr>
              <a:t>will</a:t>
            </a:r>
            <a:r>
              <a:rPr sz="3600" b="0" spc="-65" dirty="0">
                <a:latin typeface="Sassoon Infant Std" panose="020B0503020103030203" pitchFamily="34" charset="0"/>
                <a:cs typeface="Calibri Light"/>
              </a:rPr>
              <a:t> </a:t>
            </a:r>
            <a:r>
              <a:rPr lang="en-GB" sz="3600" b="0" spc="-65" dirty="0">
                <a:latin typeface="Sassoon Infant Std" panose="020B0503020103030203" pitchFamily="34" charset="0"/>
                <a:cs typeface="Calibri Light"/>
              </a:rPr>
              <a:t>my child and </a:t>
            </a:r>
            <a:r>
              <a:rPr sz="3600" b="0" dirty="0">
                <a:latin typeface="Sassoon Infant Std" panose="020B0503020103030203" pitchFamily="34" charset="0"/>
                <a:cs typeface="Calibri Light"/>
              </a:rPr>
              <a:t>I</a:t>
            </a:r>
            <a:r>
              <a:rPr sz="3600" b="0" spc="-75" dirty="0">
                <a:latin typeface="Sassoon Infant Std" panose="020B0503020103030203" pitchFamily="34" charset="0"/>
                <a:cs typeface="Calibri Light"/>
              </a:rPr>
              <a:t> </a:t>
            </a:r>
            <a:r>
              <a:rPr sz="3600" b="0" dirty="0">
                <a:latin typeface="Sassoon Infant Std" panose="020B0503020103030203" pitchFamily="34" charset="0"/>
                <a:cs typeface="Calibri Light"/>
              </a:rPr>
              <a:t>be</a:t>
            </a:r>
            <a:r>
              <a:rPr sz="3600" b="0" spc="-80" dirty="0">
                <a:latin typeface="Sassoon Infant Std" panose="020B0503020103030203" pitchFamily="34" charset="0"/>
                <a:cs typeface="Calibri Light"/>
              </a:rPr>
              <a:t> </a:t>
            </a:r>
            <a:r>
              <a:rPr sz="3600" b="0" dirty="0">
                <a:latin typeface="Sassoon Infant Std" panose="020B0503020103030203" pitchFamily="34" charset="0"/>
                <a:cs typeface="Calibri Light"/>
              </a:rPr>
              <a:t>involved</a:t>
            </a:r>
            <a:r>
              <a:rPr sz="3600" b="0" spc="-70" dirty="0">
                <a:latin typeface="Sassoon Infant Std" panose="020B0503020103030203" pitchFamily="34" charset="0"/>
                <a:cs typeface="Calibri Light"/>
              </a:rPr>
              <a:t> </a:t>
            </a:r>
            <a:r>
              <a:rPr sz="3600" b="0" dirty="0">
                <a:latin typeface="Sassoon Infant Std" panose="020B0503020103030203" pitchFamily="34" charset="0"/>
                <a:cs typeface="Calibri Light"/>
              </a:rPr>
              <a:t>in</a:t>
            </a:r>
            <a:r>
              <a:rPr sz="3600" b="0" spc="-75" dirty="0">
                <a:latin typeface="Sassoon Infant Std" panose="020B0503020103030203" pitchFamily="34" charset="0"/>
                <a:cs typeface="Calibri Light"/>
              </a:rPr>
              <a:t> </a:t>
            </a:r>
            <a:r>
              <a:rPr sz="3600" b="0" dirty="0">
                <a:latin typeface="Sassoon Infant Std" panose="020B0503020103030203" pitchFamily="34" charset="0"/>
                <a:cs typeface="Calibri Light"/>
              </a:rPr>
              <a:t>decision</a:t>
            </a:r>
            <a:r>
              <a:rPr sz="3600" b="0" spc="-90" dirty="0">
                <a:latin typeface="Sassoon Infant Std" panose="020B0503020103030203" pitchFamily="34" charset="0"/>
                <a:cs typeface="Calibri Light"/>
              </a:rPr>
              <a:t> </a:t>
            </a:r>
            <a:r>
              <a:rPr sz="3600" b="0" spc="-10" dirty="0">
                <a:latin typeface="Sassoon Infant Std" panose="020B0503020103030203" pitchFamily="34" charset="0"/>
                <a:cs typeface="Calibri Light"/>
              </a:rPr>
              <a:t>making</a:t>
            </a:r>
            <a:r>
              <a:rPr lang="en-GB" sz="3600" spc="-10" dirty="0">
                <a:latin typeface="Sassoon Infant Std" panose="020B0503020103030203" pitchFamily="34" charset="0"/>
                <a:cs typeface="Calibri Light"/>
              </a:rPr>
              <a:t> </a:t>
            </a:r>
            <a:r>
              <a:rPr sz="3600" b="0" dirty="0">
                <a:latin typeface="Sassoon Infant Std" panose="020B0503020103030203" pitchFamily="34" charset="0"/>
                <a:cs typeface="Calibri Light"/>
              </a:rPr>
              <a:t>and</a:t>
            </a:r>
            <a:r>
              <a:rPr sz="3600" b="0" spc="-105" dirty="0">
                <a:latin typeface="Sassoon Infant Std" panose="020B0503020103030203" pitchFamily="34" charset="0"/>
                <a:cs typeface="Calibri Light"/>
              </a:rPr>
              <a:t> </a:t>
            </a:r>
            <a:r>
              <a:rPr sz="3600" b="0" dirty="0">
                <a:latin typeface="Sassoon Infant Std" panose="020B0503020103030203" pitchFamily="34" charset="0"/>
                <a:cs typeface="Calibri Light"/>
              </a:rPr>
              <a:t>planning</a:t>
            </a:r>
            <a:r>
              <a:rPr sz="3600" b="0" spc="-105" dirty="0">
                <a:latin typeface="Sassoon Infant Std" panose="020B0503020103030203" pitchFamily="34" charset="0"/>
                <a:cs typeface="Calibri Light"/>
              </a:rPr>
              <a:t> </a:t>
            </a:r>
            <a:r>
              <a:rPr sz="3600" b="0" dirty="0">
                <a:latin typeface="Sassoon Infant Std" panose="020B0503020103030203" pitchFamily="34" charset="0"/>
                <a:cs typeface="Calibri Light"/>
              </a:rPr>
              <a:t>for</a:t>
            </a:r>
            <a:r>
              <a:rPr sz="3600" b="0" spc="-110" dirty="0">
                <a:latin typeface="Sassoon Infant Std" panose="020B0503020103030203" pitchFamily="34" charset="0"/>
                <a:cs typeface="Calibri Light"/>
              </a:rPr>
              <a:t> </a:t>
            </a:r>
            <a:r>
              <a:rPr lang="en-GB" sz="3600" b="0" spc="-30" dirty="0">
                <a:latin typeface="Sassoon Infant Std" panose="020B0503020103030203" pitchFamily="34" charset="0"/>
                <a:cs typeface="Calibri Light"/>
              </a:rPr>
              <a:t>their</a:t>
            </a:r>
            <a:r>
              <a:rPr sz="3600" b="0" spc="-125" dirty="0">
                <a:latin typeface="Sassoon Infant Std" panose="020B0503020103030203" pitchFamily="34" charset="0"/>
                <a:cs typeface="Calibri Light"/>
              </a:rPr>
              <a:t> </a:t>
            </a:r>
            <a:r>
              <a:rPr sz="3600" b="0" spc="-10" dirty="0">
                <a:latin typeface="Sassoon Infant Std" panose="020B0503020103030203" pitchFamily="34" charset="0"/>
                <a:cs typeface="Calibri Light"/>
              </a:rPr>
              <a:t>education?</a:t>
            </a:r>
            <a:endParaRPr sz="3600" dirty="0">
              <a:latin typeface="Sassoon Infant Std" panose="020B0503020103030203" pitchFamily="34" charset="0"/>
              <a:cs typeface="Calibri Light"/>
            </a:endParaRPr>
          </a:p>
        </p:txBody>
      </p:sp>
      <p:pic>
        <p:nvPicPr>
          <p:cNvPr id="6" name="Picture 5">
            <a:extLst>
              <a:ext uri="{FF2B5EF4-FFF2-40B4-BE49-F238E27FC236}">
                <a16:creationId xmlns:a16="http://schemas.microsoft.com/office/drawing/2014/main" id="{1F1459DB-AC03-E009-1DCD-6B5EE420B732}"/>
              </a:ext>
            </a:extLst>
          </p:cNvPr>
          <p:cNvPicPr>
            <a:picLocks noChangeAspect="1"/>
          </p:cNvPicPr>
          <p:nvPr/>
        </p:nvPicPr>
        <p:blipFill>
          <a:blip r:embed="rId2"/>
          <a:stretch>
            <a:fillRect/>
          </a:stretch>
        </p:blipFill>
        <p:spPr>
          <a:xfrm>
            <a:off x="10237132" y="196780"/>
            <a:ext cx="1680705" cy="1143430"/>
          </a:xfrm>
          <a:prstGeom prst="rect">
            <a:avLst/>
          </a:prstGeom>
        </p:spPr>
      </p:pic>
      <p:pic>
        <p:nvPicPr>
          <p:cNvPr id="1026" name="Picture 2">
            <a:extLst>
              <a:ext uri="{FF2B5EF4-FFF2-40B4-BE49-F238E27FC236}">
                <a16:creationId xmlns:a16="http://schemas.microsoft.com/office/drawing/2014/main" id="{EC4F8F77-9CA8-B925-BC58-D747C3907D72}"/>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380952" y="1752600"/>
            <a:ext cx="4677448" cy="2551336"/>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a:extLst>
              <a:ext uri="{FF2B5EF4-FFF2-40B4-BE49-F238E27FC236}">
                <a16:creationId xmlns:a16="http://schemas.microsoft.com/office/drawing/2014/main" id="{601EC62C-721F-CB1B-52A4-935A6380AFE3}"/>
              </a:ext>
            </a:extLst>
          </p:cNvPr>
          <p:cNvSpPr txBox="1"/>
          <p:nvPr/>
        </p:nvSpPr>
        <p:spPr>
          <a:xfrm>
            <a:off x="5791200" y="4648200"/>
            <a:ext cx="5109705" cy="2132443"/>
          </a:xfrm>
          <a:prstGeom prst="rect">
            <a:avLst/>
          </a:prstGeom>
          <a:noFill/>
        </p:spPr>
        <p:txBody>
          <a:bodyPr wrap="square" rtlCol="0">
            <a:spAutoFit/>
          </a:bodyPr>
          <a:lstStyle/>
          <a:p>
            <a:pPr>
              <a:lnSpc>
                <a:spcPct val="150000"/>
              </a:lnSpc>
            </a:pPr>
            <a:r>
              <a:rPr lang="en-GB" b="1" dirty="0">
                <a:latin typeface="Sassoon Infant Std" panose="020B0503020103030203" pitchFamily="34" charset="0"/>
                <a:cs typeface="Calibri Light" panose="020F0302020204030204" pitchFamily="34" charset="0"/>
              </a:rPr>
              <a:t>For children:</a:t>
            </a:r>
          </a:p>
          <a:p>
            <a:pPr marL="285750" indent="-285750">
              <a:lnSpc>
                <a:spcPct val="150000"/>
              </a:lnSpc>
              <a:buFont typeface="Arial" panose="020B0604020202020204" pitchFamily="34" charset="0"/>
              <a:buChar char="•"/>
            </a:pPr>
            <a:r>
              <a:rPr lang="en-GB" dirty="0">
                <a:latin typeface="Sassoon Infant Std" panose="020B0503020103030203" pitchFamily="34" charset="0"/>
                <a:cs typeface="Calibri Light" panose="020F0302020204030204" pitchFamily="34" charset="0"/>
              </a:rPr>
              <a:t>Pupil voice surveys</a:t>
            </a:r>
          </a:p>
          <a:p>
            <a:pPr marL="285750" indent="-285750">
              <a:lnSpc>
                <a:spcPct val="150000"/>
              </a:lnSpc>
              <a:buFont typeface="Arial" panose="020B0604020202020204" pitchFamily="34" charset="0"/>
              <a:buChar char="•"/>
            </a:pPr>
            <a:r>
              <a:rPr lang="en-GB" dirty="0">
                <a:latin typeface="Sassoon Infant Std" panose="020B0503020103030203" pitchFamily="34" charset="0"/>
                <a:cs typeface="Calibri Light" panose="020F0302020204030204" pitchFamily="34" charset="0"/>
              </a:rPr>
              <a:t>1:1 conversations</a:t>
            </a:r>
          </a:p>
          <a:p>
            <a:pPr marL="285750" indent="-285750">
              <a:lnSpc>
                <a:spcPct val="150000"/>
              </a:lnSpc>
              <a:buFont typeface="Arial" panose="020B0604020202020204" pitchFamily="34" charset="0"/>
              <a:buChar char="•"/>
            </a:pPr>
            <a:r>
              <a:rPr lang="en-GB" dirty="0">
                <a:latin typeface="Sassoon Infant Std" panose="020B0503020103030203" pitchFamily="34" charset="0"/>
                <a:cs typeface="Calibri Light" panose="020F0302020204030204" pitchFamily="34" charset="0"/>
              </a:rPr>
              <a:t>Input into individual support plans </a:t>
            </a:r>
          </a:p>
          <a:p>
            <a:pPr marL="285750" indent="-285750">
              <a:lnSpc>
                <a:spcPct val="150000"/>
              </a:lnSpc>
              <a:buFont typeface="Arial" panose="020B0604020202020204" pitchFamily="34" charset="0"/>
              <a:buChar char="•"/>
            </a:pPr>
            <a:r>
              <a:rPr lang="en-GB" dirty="0">
                <a:latin typeface="Sassoon Infant Std" panose="020B0503020103030203" pitchFamily="34" charset="0"/>
                <a:cs typeface="Calibri Light" panose="020F0302020204030204" pitchFamily="34" charset="0"/>
              </a:rPr>
              <a:t>Through getting to know your child </a:t>
            </a:r>
          </a:p>
        </p:txBody>
      </p:sp>
      <p:pic>
        <p:nvPicPr>
          <p:cNvPr id="2" name="Picture 1">
            <a:extLst>
              <a:ext uri="{FF2B5EF4-FFF2-40B4-BE49-F238E27FC236}">
                <a16:creationId xmlns:a16="http://schemas.microsoft.com/office/drawing/2014/main" id="{53779284-5E41-7510-DFF7-15861B8D579B}"/>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b="16372"/>
          <a:stretch/>
        </p:blipFill>
        <p:spPr bwMode="auto">
          <a:xfrm>
            <a:off x="152400" y="234866"/>
            <a:ext cx="957580" cy="1228090"/>
          </a:xfrm>
          <a:prstGeom prst="rect">
            <a:avLst/>
          </a:prstGeom>
          <a:ln>
            <a:noFill/>
          </a:ln>
          <a:extLst>
            <a:ext uri="{53640926-AAD7-44D8-BBD7-CCE9431645EC}">
              <a14:shadowObscured xmlns:a14="http://schemas.microsoft.com/office/drawing/2010/main"/>
            </a:ext>
          </a:extLst>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p:nvPr/>
        </p:nvSpPr>
        <p:spPr>
          <a:xfrm>
            <a:off x="304800" y="1447800"/>
            <a:ext cx="11353800" cy="3974165"/>
          </a:xfrm>
          <a:prstGeom prst="rect">
            <a:avLst/>
          </a:prstGeom>
        </p:spPr>
        <p:txBody>
          <a:bodyPr vert="horz" wrap="square" lIns="0" tIns="39370" rIns="0" bIns="0" rtlCol="0">
            <a:spAutoFit/>
          </a:bodyPr>
          <a:lstStyle/>
          <a:p>
            <a:pPr>
              <a:lnSpc>
                <a:spcPct val="150000"/>
              </a:lnSpc>
            </a:pPr>
            <a:r>
              <a:rPr lang="en-AU" sz="1800" dirty="0">
                <a:effectLst/>
                <a:latin typeface="Sassoon Infant Std" panose="020B0503020103030203" pitchFamily="34" charset="0"/>
                <a:ea typeface="Calibri" panose="020F0502020204030204" pitchFamily="34" charset="0"/>
                <a:cs typeface="Times New Roman" panose="02020603050405020304" pitchFamily="18" charset="0"/>
              </a:rPr>
              <a:t>Prior to starting in</a:t>
            </a:r>
            <a:r>
              <a:rPr lang="en-AU" sz="1800" b="1" dirty="0">
                <a:effectLst/>
                <a:latin typeface="Sassoon Infant Std" panose="020B0503020103030203" pitchFamily="34" charset="0"/>
                <a:ea typeface="Calibri" panose="020F0502020204030204" pitchFamily="34" charset="0"/>
                <a:cs typeface="Times New Roman" panose="02020603050405020304" pitchFamily="18" charset="0"/>
              </a:rPr>
              <a:t> Reception</a:t>
            </a:r>
            <a:r>
              <a:rPr lang="en-AU" sz="1800" dirty="0">
                <a:effectLst/>
                <a:latin typeface="Sassoon Infant Std" panose="020B0503020103030203" pitchFamily="34" charset="0"/>
                <a:ea typeface="Calibri" panose="020F0502020204030204" pitchFamily="34" charset="0"/>
                <a:cs typeface="Times New Roman" panose="02020603050405020304" pitchFamily="18" charset="0"/>
              </a:rPr>
              <a:t>, children identified as having SEND will have a School Entry Planning meeting.  This will be attended by parent/carers, pre-school staff, school staff and any external professionals involved in supporting your child.  An action plan is devised to make the transition to school as smooth as possible.  Where it is thought appropriate the Nerrols staff, will also visit pre-schools to meet the children in a familiar setting.  All children will be invited to attend settling-in sessions to ensure they are familiar with the staff and the setting in advance. Home visits are carried out in the Autumn term by our Reception class teachers and teaching assistants.</a:t>
            </a:r>
            <a:endParaRPr lang="en-GB" sz="1800" dirty="0">
              <a:effectLst/>
              <a:latin typeface="Sassoon Infant Std" panose="020B0503020103030203" pitchFamily="34" charset="0"/>
              <a:ea typeface="Calibri" panose="020F0502020204030204" pitchFamily="34" charset="0"/>
              <a:cs typeface="Times New Roman" panose="02020603050405020304" pitchFamily="18" charset="0"/>
            </a:endParaRPr>
          </a:p>
          <a:p>
            <a:pPr>
              <a:lnSpc>
                <a:spcPct val="150000"/>
              </a:lnSpc>
            </a:pPr>
            <a:r>
              <a:rPr lang="en-AU" sz="1800" dirty="0">
                <a:effectLst/>
                <a:latin typeface="Sassoon Infant Std" panose="020B0503020103030203" pitchFamily="34" charset="0"/>
                <a:ea typeface="Calibri" panose="020F0502020204030204" pitchFamily="34" charset="0"/>
                <a:cs typeface="Times New Roman" panose="02020603050405020304" pitchFamily="18" charset="0"/>
              </a:rPr>
              <a:t> </a:t>
            </a:r>
            <a:endParaRPr lang="en-GB" sz="1800" dirty="0">
              <a:effectLst/>
              <a:latin typeface="Sassoon Infant Std" panose="020B0503020103030203" pitchFamily="34" charset="0"/>
              <a:ea typeface="Calibri" panose="020F0502020204030204" pitchFamily="34" charset="0"/>
              <a:cs typeface="Times New Roman" panose="02020603050405020304" pitchFamily="18" charset="0"/>
            </a:endParaRPr>
          </a:p>
          <a:p>
            <a:pPr marL="241300" marR="5080" indent="-228600" algn="just">
              <a:lnSpc>
                <a:spcPts val="1730"/>
              </a:lnSpc>
              <a:spcBef>
                <a:spcPts val="310"/>
              </a:spcBef>
              <a:buFont typeface="Arial"/>
              <a:buChar char="•"/>
              <a:tabLst>
                <a:tab pos="241300" algn="l"/>
                <a:tab pos="242570" algn="l"/>
              </a:tabLst>
            </a:pPr>
            <a:endParaRPr lang="en-GB" sz="1600" dirty="0">
              <a:highlight>
                <a:srgbClr val="FFFF00"/>
              </a:highlight>
              <a:latin typeface="Sassoon Infant Std" panose="020B0503020103030203" pitchFamily="34" charset="0"/>
              <a:cs typeface="Calibri"/>
            </a:endParaRPr>
          </a:p>
          <a:p>
            <a:pPr marL="241300" marR="5080" indent="-228600" algn="just">
              <a:lnSpc>
                <a:spcPts val="1730"/>
              </a:lnSpc>
              <a:spcBef>
                <a:spcPts val="310"/>
              </a:spcBef>
              <a:buFont typeface="Arial"/>
              <a:buChar char="•"/>
              <a:tabLst>
                <a:tab pos="241300" algn="l"/>
                <a:tab pos="242570" algn="l"/>
              </a:tabLst>
            </a:pPr>
            <a:endParaRPr lang="en-GB" sz="1600" dirty="0">
              <a:highlight>
                <a:srgbClr val="FFFF00"/>
              </a:highlight>
              <a:latin typeface="Sassoon Infant Std" panose="020B0503020103030203" pitchFamily="34" charset="0"/>
              <a:cs typeface="Calibri"/>
            </a:endParaRPr>
          </a:p>
          <a:p>
            <a:pPr marL="241300" marR="5080" indent="-228600" algn="just">
              <a:lnSpc>
                <a:spcPts val="1730"/>
              </a:lnSpc>
              <a:spcBef>
                <a:spcPts val="310"/>
              </a:spcBef>
              <a:buFont typeface="Arial"/>
              <a:buChar char="•"/>
              <a:tabLst>
                <a:tab pos="241300" algn="l"/>
                <a:tab pos="242570" algn="l"/>
              </a:tabLst>
            </a:pPr>
            <a:endParaRPr lang="en-GB" sz="1600" dirty="0">
              <a:highlight>
                <a:srgbClr val="FFFF00"/>
              </a:highlight>
              <a:latin typeface="Sassoon Infant Std" panose="020B0503020103030203" pitchFamily="34" charset="0"/>
              <a:cs typeface="Calibri"/>
            </a:endParaRPr>
          </a:p>
          <a:p>
            <a:pPr marL="241300" marR="5080" indent="-228600" algn="just">
              <a:lnSpc>
                <a:spcPts val="1730"/>
              </a:lnSpc>
              <a:spcBef>
                <a:spcPts val="310"/>
              </a:spcBef>
              <a:buFont typeface="Arial"/>
              <a:buChar char="•"/>
              <a:tabLst>
                <a:tab pos="241300" algn="l"/>
                <a:tab pos="242570" algn="l"/>
              </a:tabLst>
            </a:pPr>
            <a:endParaRPr sz="1600" dirty="0">
              <a:highlight>
                <a:srgbClr val="FFFF00"/>
              </a:highlight>
              <a:latin typeface="Calibri"/>
              <a:cs typeface="Calibri"/>
            </a:endParaRPr>
          </a:p>
        </p:txBody>
      </p:sp>
      <p:sp>
        <p:nvSpPr>
          <p:cNvPr id="3" name="object 3"/>
          <p:cNvSpPr txBox="1">
            <a:spLocks noGrp="1"/>
          </p:cNvSpPr>
          <p:nvPr>
            <p:ph type="title"/>
          </p:nvPr>
        </p:nvSpPr>
        <p:spPr>
          <a:xfrm>
            <a:off x="996067" y="148197"/>
            <a:ext cx="9971266" cy="1199687"/>
          </a:xfrm>
          <a:prstGeom prst="rect">
            <a:avLst/>
          </a:prstGeom>
          <a:solidFill>
            <a:srgbClr val="DBDBDB"/>
          </a:solidFill>
          <a:ln w="76200">
            <a:solidFill>
              <a:srgbClr val="000000"/>
            </a:solidFill>
          </a:ln>
        </p:spPr>
        <p:txBody>
          <a:bodyPr vert="horz" wrap="square" lIns="0" tIns="19685" rIns="0" bIns="0" rtlCol="0">
            <a:spAutoFit/>
          </a:bodyPr>
          <a:lstStyle/>
          <a:p>
            <a:pPr marL="1585595" marR="661670" indent="-916305" algn="ctr">
              <a:lnSpc>
                <a:spcPts val="4640"/>
              </a:lnSpc>
              <a:spcBef>
                <a:spcPts val="155"/>
              </a:spcBef>
            </a:pPr>
            <a:r>
              <a:rPr sz="4300" dirty="0">
                <a:latin typeface="Sassoon Infant Std" panose="020B0503020103030203" pitchFamily="34" charset="0"/>
              </a:rPr>
              <a:t>How</a:t>
            </a:r>
            <a:r>
              <a:rPr sz="4300" spc="-60" dirty="0">
                <a:latin typeface="Sassoon Infant Std" panose="020B0503020103030203" pitchFamily="34" charset="0"/>
              </a:rPr>
              <a:t> </a:t>
            </a:r>
            <a:r>
              <a:rPr sz="4300" dirty="0">
                <a:latin typeface="Sassoon Infant Std" panose="020B0503020103030203" pitchFamily="34" charset="0"/>
              </a:rPr>
              <a:t>will</a:t>
            </a:r>
            <a:r>
              <a:rPr sz="4300" spc="-60" dirty="0">
                <a:latin typeface="Sassoon Infant Std" panose="020B0503020103030203" pitchFamily="34" charset="0"/>
              </a:rPr>
              <a:t> </a:t>
            </a:r>
            <a:r>
              <a:rPr sz="4300" dirty="0">
                <a:latin typeface="Sassoon Infant Std" panose="020B0503020103030203" pitchFamily="34" charset="0"/>
              </a:rPr>
              <a:t>the</a:t>
            </a:r>
            <a:r>
              <a:rPr sz="4300" spc="-60" dirty="0">
                <a:latin typeface="Sassoon Infant Std" panose="020B0503020103030203" pitchFamily="34" charset="0"/>
              </a:rPr>
              <a:t> </a:t>
            </a:r>
            <a:r>
              <a:rPr sz="4300" dirty="0">
                <a:latin typeface="Sassoon Infant Std" panose="020B0503020103030203" pitchFamily="34" charset="0"/>
              </a:rPr>
              <a:t>school</a:t>
            </a:r>
            <a:r>
              <a:rPr sz="4300" spc="-60" dirty="0">
                <a:latin typeface="Sassoon Infant Std" panose="020B0503020103030203" pitchFamily="34" charset="0"/>
              </a:rPr>
              <a:t> </a:t>
            </a:r>
            <a:r>
              <a:rPr sz="4300" dirty="0">
                <a:latin typeface="Sassoon Infant Std" panose="020B0503020103030203" pitchFamily="34" charset="0"/>
              </a:rPr>
              <a:t>support</a:t>
            </a:r>
            <a:r>
              <a:rPr sz="4300" spc="-45" dirty="0">
                <a:latin typeface="Sassoon Infant Std" panose="020B0503020103030203" pitchFamily="34" charset="0"/>
              </a:rPr>
              <a:t> </a:t>
            </a:r>
            <a:r>
              <a:rPr sz="4300" spc="-25" dirty="0">
                <a:latin typeface="Sassoon Infant Std" panose="020B0503020103030203" pitchFamily="34" charset="0"/>
              </a:rPr>
              <a:t>my</a:t>
            </a:r>
            <a:r>
              <a:rPr lang="en-GB" sz="4300" spc="-25" dirty="0">
                <a:latin typeface="Sassoon Infant Std" panose="020B0503020103030203" pitchFamily="34" charset="0"/>
              </a:rPr>
              <a:t> </a:t>
            </a:r>
            <a:r>
              <a:rPr sz="4300" dirty="0">
                <a:latin typeface="Sassoon Infant Std" panose="020B0503020103030203" pitchFamily="34" charset="0"/>
              </a:rPr>
              <a:t>child</a:t>
            </a:r>
            <a:r>
              <a:rPr lang="en-GB" sz="4300" spc="-100" dirty="0">
                <a:latin typeface="Sassoon Infant Std" panose="020B0503020103030203" pitchFamily="34" charset="0"/>
              </a:rPr>
              <a:t>’s </a:t>
            </a:r>
            <a:r>
              <a:rPr sz="4300" spc="-10" dirty="0">
                <a:latin typeface="Sassoon Infant Std" panose="020B0503020103030203" pitchFamily="34" charset="0"/>
              </a:rPr>
              <a:t>transition</a:t>
            </a:r>
            <a:r>
              <a:rPr lang="en-GB" sz="4300" spc="-10" dirty="0">
                <a:latin typeface="Sassoon Infant Std" panose="020B0503020103030203" pitchFamily="34" charset="0"/>
              </a:rPr>
              <a:t> to a new setting</a:t>
            </a:r>
            <a:r>
              <a:rPr sz="4300" spc="-10" dirty="0">
                <a:latin typeface="Sassoon Infant Std" panose="020B0503020103030203" pitchFamily="34" charset="0"/>
              </a:rPr>
              <a:t>?</a:t>
            </a:r>
            <a:endParaRPr sz="4300" dirty="0">
              <a:latin typeface="Sassoon Infant Std" panose="020B0503020103030203" pitchFamily="34" charset="0"/>
            </a:endParaRPr>
          </a:p>
        </p:txBody>
      </p:sp>
      <p:pic>
        <p:nvPicPr>
          <p:cNvPr id="7" name="Picture 6">
            <a:extLst>
              <a:ext uri="{FF2B5EF4-FFF2-40B4-BE49-F238E27FC236}">
                <a16:creationId xmlns:a16="http://schemas.microsoft.com/office/drawing/2014/main" id="{6A68093A-D0EF-DEE7-527E-EF178F85CEF7}"/>
              </a:ext>
            </a:extLst>
          </p:cNvPr>
          <p:cNvPicPr>
            <a:picLocks noChangeAspect="1"/>
          </p:cNvPicPr>
          <p:nvPr/>
        </p:nvPicPr>
        <p:blipFill>
          <a:blip r:embed="rId2"/>
          <a:stretch>
            <a:fillRect/>
          </a:stretch>
        </p:blipFill>
        <p:spPr>
          <a:xfrm>
            <a:off x="9341865" y="3733800"/>
            <a:ext cx="2434963" cy="1323975"/>
          </a:xfrm>
          <a:prstGeom prst="rect">
            <a:avLst/>
          </a:prstGeom>
        </p:spPr>
      </p:pic>
      <p:sp>
        <p:nvSpPr>
          <p:cNvPr id="9" name="TextBox 8">
            <a:extLst>
              <a:ext uri="{FF2B5EF4-FFF2-40B4-BE49-F238E27FC236}">
                <a16:creationId xmlns:a16="http://schemas.microsoft.com/office/drawing/2014/main" id="{2467763A-01AE-F517-0A1D-C8E6569A90B1}"/>
              </a:ext>
            </a:extLst>
          </p:cNvPr>
          <p:cNvSpPr txBox="1"/>
          <p:nvPr/>
        </p:nvSpPr>
        <p:spPr>
          <a:xfrm>
            <a:off x="209362" y="4172899"/>
            <a:ext cx="9227941" cy="2862322"/>
          </a:xfrm>
          <a:prstGeom prst="rect">
            <a:avLst/>
          </a:prstGeom>
          <a:noFill/>
        </p:spPr>
        <p:txBody>
          <a:bodyPr wrap="square" rtlCol="0">
            <a:spAutoFit/>
          </a:bodyPr>
          <a:lstStyle/>
          <a:p>
            <a:pPr>
              <a:lnSpc>
                <a:spcPct val="150000"/>
              </a:lnSpc>
            </a:pPr>
            <a:r>
              <a:rPr lang="en-AU" sz="1800" dirty="0">
                <a:effectLst/>
                <a:latin typeface="Sassoon Infant Std" panose="020B0503020103030203" pitchFamily="34" charset="0"/>
                <a:ea typeface="Calibri" panose="020F0502020204030204" pitchFamily="34" charset="0"/>
                <a:cs typeface="Times New Roman" panose="02020603050405020304" pitchFamily="18" charset="0"/>
              </a:rPr>
              <a:t>When moving to </a:t>
            </a:r>
            <a:r>
              <a:rPr lang="en-AU" sz="1800" b="1" dirty="0">
                <a:effectLst/>
                <a:latin typeface="Sassoon Infant Std" panose="020B0503020103030203" pitchFamily="34" charset="0"/>
                <a:ea typeface="Calibri" panose="020F0502020204030204" pitchFamily="34" charset="0"/>
                <a:cs typeface="Times New Roman" panose="02020603050405020304" pitchFamily="18" charset="0"/>
              </a:rPr>
              <a:t>Secondary School</a:t>
            </a:r>
            <a:r>
              <a:rPr lang="en-AU" sz="1800" dirty="0">
                <a:effectLst/>
                <a:latin typeface="Sassoon Infant Std" panose="020B0503020103030203" pitchFamily="34" charset="0"/>
                <a:ea typeface="Calibri" panose="020F0502020204030204" pitchFamily="34" charset="0"/>
                <a:cs typeface="Times New Roman" panose="02020603050405020304" pitchFamily="18" charset="0"/>
              </a:rPr>
              <a:t>, children with additional needs are discussed with the SENDCo at the secondary School once places have been allocated.  Additional visits can be organised by the secondary school.  If your child has complex needs and has an Education Health Care Plan, an Annual Review meeting will take place in the Summer term of Year 5 or the Autumn term of Year 6 to ensure the Local Authority has the information needed to update the child’s Education Health Care Plan and consult with possible secondary schools. </a:t>
            </a:r>
            <a:endParaRPr lang="en-GB" sz="1800" dirty="0">
              <a:effectLst/>
              <a:latin typeface="Sassoon Infant Std" panose="020B0503020103030203" pitchFamily="34" charset="0"/>
              <a:ea typeface="Calibri" panose="020F0502020204030204" pitchFamily="34" charset="0"/>
              <a:cs typeface="Times New Roman" panose="02020603050405020304" pitchFamily="18" charset="0"/>
            </a:endParaRPr>
          </a:p>
          <a:p>
            <a:endParaRPr lang="en-GB" dirty="0"/>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p:nvPr/>
        </p:nvSpPr>
        <p:spPr>
          <a:xfrm>
            <a:off x="625551" y="1683766"/>
            <a:ext cx="9130030" cy="3384709"/>
          </a:xfrm>
          <a:prstGeom prst="rect">
            <a:avLst/>
          </a:prstGeom>
        </p:spPr>
        <p:txBody>
          <a:bodyPr vert="horz" wrap="square" lIns="0" tIns="97155" rIns="0" bIns="0" rtlCol="0">
            <a:spAutoFit/>
          </a:bodyPr>
          <a:lstStyle/>
          <a:p>
            <a:pPr marL="342900" lvl="0" indent="-342900">
              <a:lnSpc>
                <a:spcPct val="150000"/>
              </a:lnSpc>
              <a:buFont typeface="Symbol" panose="05050102010706020507" pitchFamily="18" charset="2"/>
              <a:buChar char=""/>
            </a:pPr>
            <a:r>
              <a:rPr lang="en-AU" sz="1800" dirty="0">
                <a:effectLst/>
                <a:latin typeface="Sassoon Infant Std" panose="020B0503020103030203" pitchFamily="34" charset="0"/>
                <a:ea typeface="Calibri" panose="020F0502020204030204" pitchFamily="34" charset="0"/>
                <a:cs typeface="Calibri" panose="020F0502020204030204" pitchFamily="34" charset="0"/>
              </a:rPr>
              <a:t>Speak to your child’s teacher in the first instance. They are available for an informal chat in the mornings and afternoons. For a more formal conversation, an appointment can be made with via the school office. </a:t>
            </a:r>
          </a:p>
          <a:p>
            <a:pPr marL="342900" lvl="0" indent="-342900">
              <a:lnSpc>
                <a:spcPct val="150000"/>
              </a:lnSpc>
              <a:buFont typeface="Symbol" panose="05050102010706020507" pitchFamily="18" charset="2"/>
              <a:buChar char=""/>
            </a:pPr>
            <a:r>
              <a:rPr lang="en-GB" sz="1800" dirty="0">
                <a:effectLst/>
                <a:latin typeface="Sassoon Infant Std" panose="020B0503020103030203" pitchFamily="34" charset="0"/>
                <a:ea typeface="Calibri" panose="020F0502020204030204" pitchFamily="34" charset="0"/>
                <a:cs typeface="Calibri" panose="020F0502020204030204" pitchFamily="34" charset="0"/>
              </a:rPr>
              <a:t>If following this meeting, you would then like to meet with the SENDCo please approach the school office to arrange a meeting. </a:t>
            </a:r>
          </a:p>
          <a:p>
            <a:pPr marL="342900" lvl="0" indent="-342900">
              <a:lnSpc>
                <a:spcPct val="150000"/>
              </a:lnSpc>
              <a:buFont typeface="Symbol" panose="05050102010706020507" pitchFamily="18" charset="2"/>
              <a:buChar char=""/>
            </a:pPr>
            <a:r>
              <a:rPr lang="en-AU" sz="1800" dirty="0">
                <a:effectLst/>
                <a:latin typeface="Sassoon Infant Std" panose="020B0503020103030203" pitchFamily="34" charset="0"/>
                <a:ea typeface="Calibri" panose="020F0502020204030204" pitchFamily="34" charset="0"/>
                <a:cs typeface="Calibri" panose="020F0502020204030204" pitchFamily="34" charset="0"/>
              </a:rPr>
              <a:t>If you feel you need further support, please make an appointment with the Headteacher to discuss your concerns.</a:t>
            </a:r>
            <a:endParaRPr lang="en-GB" sz="1800" dirty="0">
              <a:effectLst/>
              <a:latin typeface="Sassoon Infant Std" panose="020B0503020103030203" pitchFamily="34" charset="0"/>
              <a:ea typeface="Calibri" panose="020F0502020204030204" pitchFamily="34" charset="0"/>
              <a:cs typeface="Calibri" panose="020F0502020204030204" pitchFamily="34" charset="0"/>
            </a:endParaRPr>
          </a:p>
          <a:p>
            <a:pPr marL="342900" lvl="0" indent="-342900">
              <a:lnSpc>
                <a:spcPct val="150000"/>
              </a:lnSpc>
              <a:buFont typeface="Symbol" panose="05050102010706020507" pitchFamily="18" charset="2"/>
              <a:buChar char=""/>
            </a:pPr>
            <a:r>
              <a:rPr lang="en-AU" sz="1800" dirty="0">
                <a:effectLst/>
                <a:latin typeface="Sassoon Infant Std" panose="020B0503020103030203" pitchFamily="34" charset="0"/>
                <a:ea typeface="Calibri" panose="020F0502020204030204" pitchFamily="34" charset="0"/>
                <a:cs typeface="Calibri" panose="020F0502020204030204" pitchFamily="34" charset="0"/>
              </a:rPr>
              <a:t>If you still have concerns, you may contact our Chair of Governors via the school office. </a:t>
            </a:r>
            <a:endParaRPr lang="en-GB" sz="1800" dirty="0">
              <a:effectLst/>
              <a:latin typeface="Sassoon Infant Std" panose="020B0503020103030203" pitchFamily="34" charset="0"/>
              <a:ea typeface="Calibri" panose="020F0502020204030204" pitchFamily="34" charset="0"/>
              <a:cs typeface="Calibri" panose="020F0502020204030204" pitchFamily="34" charset="0"/>
            </a:endParaRPr>
          </a:p>
        </p:txBody>
      </p:sp>
      <p:sp>
        <p:nvSpPr>
          <p:cNvPr id="7" name="object 7"/>
          <p:cNvSpPr txBox="1">
            <a:spLocks noGrp="1"/>
          </p:cNvSpPr>
          <p:nvPr>
            <p:ph type="title"/>
          </p:nvPr>
        </p:nvSpPr>
        <p:spPr>
          <a:xfrm>
            <a:off x="1447800" y="168654"/>
            <a:ext cx="9092565" cy="1675459"/>
          </a:xfrm>
          <a:prstGeom prst="rect">
            <a:avLst/>
          </a:prstGeom>
          <a:solidFill>
            <a:srgbClr val="DBDBDB"/>
          </a:solidFill>
          <a:ln w="76200">
            <a:solidFill>
              <a:srgbClr val="000000"/>
            </a:solidFill>
          </a:ln>
        </p:spPr>
        <p:txBody>
          <a:bodyPr vert="horz" wrap="square" lIns="0" tIns="20955" rIns="0" bIns="0" rtlCol="0">
            <a:spAutoFit/>
          </a:bodyPr>
          <a:lstStyle/>
          <a:p>
            <a:pPr marL="822325" marR="173355" indent="-641985" algn="ctr">
              <a:lnSpc>
                <a:spcPts val="4320"/>
              </a:lnSpc>
              <a:spcBef>
                <a:spcPts val="165"/>
              </a:spcBef>
            </a:pPr>
            <a:r>
              <a:rPr sz="4000" dirty="0">
                <a:latin typeface="Sassoon Infant Std" panose="020B0503020103030203" pitchFamily="34" charset="0"/>
              </a:rPr>
              <a:t>Who</a:t>
            </a:r>
            <a:r>
              <a:rPr sz="4000" spc="-120" dirty="0">
                <a:latin typeface="Sassoon Infant Std" panose="020B0503020103030203" pitchFamily="34" charset="0"/>
              </a:rPr>
              <a:t> </a:t>
            </a:r>
            <a:r>
              <a:rPr sz="4000" dirty="0">
                <a:latin typeface="Sassoon Infant Std" panose="020B0503020103030203" pitchFamily="34" charset="0"/>
              </a:rPr>
              <a:t>should</a:t>
            </a:r>
            <a:r>
              <a:rPr sz="4000" spc="-130" dirty="0">
                <a:latin typeface="Sassoon Infant Std" panose="020B0503020103030203" pitchFamily="34" charset="0"/>
              </a:rPr>
              <a:t> </a:t>
            </a:r>
            <a:r>
              <a:rPr sz="4000" dirty="0">
                <a:latin typeface="Sassoon Infant Std" panose="020B0503020103030203" pitchFamily="34" charset="0"/>
              </a:rPr>
              <a:t>I</a:t>
            </a:r>
            <a:r>
              <a:rPr sz="4000" spc="-114" dirty="0">
                <a:latin typeface="Sassoon Infant Std" panose="020B0503020103030203" pitchFamily="34" charset="0"/>
              </a:rPr>
              <a:t> </a:t>
            </a:r>
            <a:r>
              <a:rPr sz="4000" spc="-10" dirty="0">
                <a:latin typeface="Sassoon Infant Std" panose="020B0503020103030203" pitchFamily="34" charset="0"/>
              </a:rPr>
              <a:t>contact</a:t>
            </a:r>
            <a:r>
              <a:rPr sz="4000" spc="-110" dirty="0">
                <a:latin typeface="Sassoon Infant Std" panose="020B0503020103030203" pitchFamily="34" charset="0"/>
              </a:rPr>
              <a:t> </a:t>
            </a:r>
            <a:r>
              <a:rPr sz="4000" dirty="0">
                <a:latin typeface="Sassoon Infant Std" panose="020B0503020103030203" pitchFamily="34" charset="0"/>
              </a:rPr>
              <a:t>for</a:t>
            </a:r>
            <a:r>
              <a:rPr sz="4000" spc="-114" dirty="0">
                <a:latin typeface="Sassoon Infant Std" panose="020B0503020103030203" pitchFamily="34" charset="0"/>
              </a:rPr>
              <a:t> </a:t>
            </a:r>
            <a:r>
              <a:rPr sz="4000" dirty="0">
                <a:latin typeface="Sassoon Infant Std" panose="020B0503020103030203" pitchFamily="34" charset="0"/>
              </a:rPr>
              <a:t>more</a:t>
            </a:r>
            <a:r>
              <a:rPr sz="4000" spc="-114" dirty="0">
                <a:latin typeface="Sassoon Infant Std" panose="020B0503020103030203" pitchFamily="34" charset="0"/>
              </a:rPr>
              <a:t> </a:t>
            </a:r>
            <a:r>
              <a:rPr sz="4000" spc="-10" dirty="0">
                <a:latin typeface="Sassoon Infant Std" panose="020B0503020103030203" pitchFamily="34" charset="0"/>
              </a:rPr>
              <a:t>information </a:t>
            </a:r>
            <a:r>
              <a:rPr sz="4000" dirty="0">
                <a:latin typeface="Sassoon Infant Std" panose="020B0503020103030203" pitchFamily="34" charset="0"/>
              </a:rPr>
              <a:t>or</a:t>
            </a:r>
            <a:r>
              <a:rPr sz="4000" spc="-45" dirty="0">
                <a:latin typeface="Sassoon Infant Std" panose="020B0503020103030203" pitchFamily="34" charset="0"/>
              </a:rPr>
              <a:t> </a:t>
            </a:r>
            <a:r>
              <a:rPr sz="4000" dirty="0">
                <a:latin typeface="Sassoon Infant Std" panose="020B0503020103030203" pitchFamily="34" charset="0"/>
              </a:rPr>
              <a:t>if</a:t>
            </a:r>
            <a:r>
              <a:rPr sz="4000" spc="-45" dirty="0">
                <a:latin typeface="Sassoon Infant Std" panose="020B0503020103030203" pitchFamily="34" charset="0"/>
              </a:rPr>
              <a:t> </a:t>
            </a:r>
            <a:r>
              <a:rPr sz="4000" dirty="0">
                <a:latin typeface="Sassoon Infant Std" panose="020B0503020103030203" pitchFamily="34" charset="0"/>
              </a:rPr>
              <a:t>I</a:t>
            </a:r>
            <a:r>
              <a:rPr sz="4000" spc="-50" dirty="0">
                <a:latin typeface="Sassoon Infant Std" panose="020B0503020103030203" pitchFamily="34" charset="0"/>
              </a:rPr>
              <a:t> </a:t>
            </a:r>
            <a:r>
              <a:rPr sz="4000" dirty="0">
                <a:latin typeface="Sassoon Infant Std" panose="020B0503020103030203" pitchFamily="34" charset="0"/>
              </a:rPr>
              <a:t>am</a:t>
            </a:r>
            <a:r>
              <a:rPr sz="4000" spc="-50" dirty="0">
                <a:latin typeface="Sassoon Infant Std" panose="020B0503020103030203" pitchFamily="34" charset="0"/>
              </a:rPr>
              <a:t> </a:t>
            </a:r>
            <a:r>
              <a:rPr sz="4000" dirty="0">
                <a:latin typeface="Sassoon Infant Std" panose="020B0503020103030203" pitchFamily="34" charset="0"/>
              </a:rPr>
              <a:t>concerned</a:t>
            </a:r>
            <a:r>
              <a:rPr sz="4000" spc="-85" dirty="0">
                <a:latin typeface="Sassoon Infant Std" panose="020B0503020103030203" pitchFamily="34" charset="0"/>
              </a:rPr>
              <a:t> </a:t>
            </a:r>
            <a:r>
              <a:rPr sz="4000" dirty="0">
                <a:latin typeface="Sassoon Infant Std" panose="020B0503020103030203" pitchFamily="34" charset="0"/>
              </a:rPr>
              <a:t>about</a:t>
            </a:r>
            <a:r>
              <a:rPr sz="4000" spc="-45" dirty="0">
                <a:latin typeface="Sassoon Infant Std" panose="020B0503020103030203" pitchFamily="34" charset="0"/>
              </a:rPr>
              <a:t> </a:t>
            </a:r>
            <a:r>
              <a:rPr sz="4000" dirty="0">
                <a:latin typeface="Sassoon Infant Std" panose="020B0503020103030203" pitchFamily="34" charset="0"/>
              </a:rPr>
              <a:t>my</a:t>
            </a:r>
            <a:r>
              <a:rPr sz="4000" spc="-50" dirty="0">
                <a:latin typeface="Sassoon Infant Std" panose="020B0503020103030203" pitchFamily="34" charset="0"/>
              </a:rPr>
              <a:t> </a:t>
            </a:r>
            <a:r>
              <a:rPr sz="4000" spc="-10" dirty="0">
                <a:latin typeface="Sassoon Infant Std" panose="020B0503020103030203" pitchFamily="34" charset="0"/>
              </a:rPr>
              <a:t>child?</a:t>
            </a:r>
            <a:endParaRPr sz="4000" dirty="0">
              <a:latin typeface="Sassoon Infant Std" panose="020B0503020103030203" pitchFamily="34" charset="0"/>
            </a:endParaRPr>
          </a:p>
        </p:txBody>
      </p:sp>
      <p:pic>
        <p:nvPicPr>
          <p:cNvPr id="14" name="Picture 13">
            <a:extLst>
              <a:ext uri="{FF2B5EF4-FFF2-40B4-BE49-F238E27FC236}">
                <a16:creationId xmlns:a16="http://schemas.microsoft.com/office/drawing/2014/main" id="{1F5A3D16-3196-FDC8-6C8A-B401A8C10DE0}"/>
              </a:ext>
            </a:extLst>
          </p:cNvPr>
          <p:cNvPicPr>
            <a:picLocks noChangeAspect="1"/>
          </p:cNvPicPr>
          <p:nvPr/>
        </p:nvPicPr>
        <p:blipFill rotWithShape="1">
          <a:blip r:embed="rId2"/>
          <a:srcRect r="5847"/>
          <a:stretch/>
        </p:blipFill>
        <p:spPr>
          <a:xfrm>
            <a:off x="9320425" y="4776837"/>
            <a:ext cx="2752737" cy="1890855"/>
          </a:xfrm>
          <a:prstGeom prst="roundRect">
            <a:avLst>
              <a:gd name="adj" fmla="val 4167"/>
            </a:avLst>
          </a:prstGeom>
          <a:solidFill>
            <a:srgbClr val="FFFFFF"/>
          </a:solidFill>
          <a:ln w="28575" cap="sq">
            <a:solidFill>
              <a:srgbClr val="292929"/>
            </a:solidFill>
            <a:miter lim="800000"/>
          </a:ln>
          <a:effectLst>
            <a:reflection blurRad="12700" stA="28000" endPos="28000" dist="5000" dir="5400000" sy="-100000" algn="bl" rotWithShape="0"/>
          </a:effectLst>
          <a:scene3d>
            <a:camera prst="orthographicFront"/>
            <a:lightRig rig="threePt" dir="t">
              <a:rot lat="0" lon="0" rev="2700000"/>
            </a:lightRig>
          </a:scene3d>
          <a:sp3d>
            <a:bevelT h="38100"/>
            <a:contourClr>
              <a:srgbClr val="C0C0C0"/>
            </a:contourClr>
          </a:sp3d>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object 2"/>
          <p:cNvPicPr/>
          <p:nvPr/>
        </p:nvPicPr>
        <p:blipFill>
          <a:blip r:embed="rId2" cstate="print"/>
          <a:stretch>
            <a:fillRect/>
          </a:stretch>
        </p:blipFill>
        <p:spPr>
          <a:xfrm>
            <a:off x="598165" y="2667000"/>
            <a:ext cx="2377440" cy="2130531"/>
          </a:xfrm>
          <a:prstGeom prst="rect">
            <a:avLst/>
          </a:prstGeom>
        </p:spPr>
      </p:pic>
      <p:sp>
        <p:nvSpPr>
          <p:cNvPr id="4" name="object 4"/>
          <p:cNvSpPr txBox="1"/>
          <p:nvPr/>
        </p:nvSpPr>
        <p:spPr>
          <a:xfrm>
            <a:off x="3048000" y="1676400"/>
            <a:ext cx="8397367" cy="4623510"/>
          </a:xfrm>
          <a:prstGeom prst="rect">
            <a:avLst/>
          </a:prstGeom>
        </p:spPr>
        <p:txBody>
          <a:bodyPr vert="horz" wrap="square" lIns="0" tIns="89535" rIns="0" bIns="0" rtlCol="0">
            <a:spAutoFit/>
          </a:bodyPr>
          <a:lstStyle/>
          <a:p>
            <a:pPr marL="12700" marR="6350" algn="just">
              <a:lnSpc>
                <a:spcPct val="150000"/>
              </a:lnSpc>
              <a:tabLst>
                <a:tab pos="241300" algn="l"/>
              </a:tabLst>
            </a:pPr>
            <a:r>
              <a:rPr dirty="0">
                <a:latin typeface="Sassoon Infant Std" panose="020B0503020103030203" pitchFamily="34" charset="0"/>
                <a:cs typeface="Calibri"/>
              </a:rPr>
              <a:t>If</a:t>
            </a:r>
            <a:r>
              <a:rPr spc="-30" dirty="0">
                <a:latin typeface="Sassoon Infant Std" panose="020B0503020103030203" pitchFamily="34" charset="0"/>
                <a:cs typeface="Calibri"/>
              </a:rPr>
              <a:t> </a:t>
            </a:r>
            <a:r>
              <a:rPr dirty="0">
                <a:latin typeface="Sassoon Infant Std" panose="020B0503020103030203" pitchFamily="34" charset="0"/>
                <a:cs typeface="Calibri"/>
              </a:rPr>
              <a:t>we</a:t>
            </a:r>
            <a:r>
              <a:rPr spc="-20" dirty="0">
                <a:latin typeface="Sassoon Infant Std" panose="020B0503020103030203" pitchFamily="34" charset="0"/>
                <a:cs typeface="Calibri"/>
              </a:rPr>
              <a:t> </a:t>
            </a:r>
            <a:r>
              <a:rPr dirty="0">
                <a:latin typeface="Sassoon Infant Std" panose="020B0503020103030203" pitchFamily="34" charset="0"/>
                <a:cs typeface="Calibri"/>
              </a:rPr>
              <a:t>have</a:t>
            </a:r>
            <a:r>
              <a:rPr spc="-30" dirty="0">
                <a:latin typeface="Sassoon Infant Std" panose="020B0503020103030203" pitchFamily="34" charset="0"/>
                <a:cs typeface="Calibri"/>
              </a:rPr>
              <a:t> </a:t>
            </a:r>
            <a:r>
              <a:rPr dirty="0">
                <a:latin typeface="Sassoon Infant Std" panose="020B0503020103030203" pitchFamily="34" charset="0"/>
                <a:cs typeface="Calibri"/>
              </a:rPr>
              <a:t>concerns</a:t>
            </a:r>
            <a:r>
              <a:rPr spc="-20" dirty="0">
                <a:latin typeface="Sassoon Infant Std" panose="020B0503020103030203" pitchFamily="34" charset="0"/>
                <a:cs typeface="Calibri"/>
              </a:rPr>
              <a:t> </a:t>
            </a:r>
            <a:r>
              <a:rPr dirty="0">
                <a:latin typeface="Sassoon Infant Std" panose="020B0503020103030203" pitchFamily="34" charset="0"/>
                <a:cs typeface="Calibri"/>
              </a:rPr>
              <a:t>about</a:t>
            </a:r>
            <a:r>
              <a:rPr spc="-10" dirty="0">
                <a:latin typeface="Sassoon Infant Std" panose="020B0503020103030203" pitchFamily="34" charset="0"/>
                <a:cs typeface="Calibri"/>
              </a:rPr>
              <a:t> </a:t>
            </a:r>
            <a:r>
              <a:rPr dirty="0">
                <a:latin typeface="Sassoon Infant Std" panose="020B0503020103030203" pitchFamily="34" charset="0"/>
                <a:cs typeface="Calibri"/>
              </a:rPr>
              <a:t>any</a:t>
            </a:r>
            <a:r>
              <a:rPr spc="-20" dirty="0">
                <a:latin typeface="Sassoon Infant Std" panose="020B0503020103030203" pitchFamily="34" charset="0"/>
                <a:cs typeface="Calibri"/>
              </a:rPr>
              <a:t> </a:t>
            </a:r>
            <a:r>
              <a:rPr dirty="0">
                <a:latin typeface="Sassoon Infant Std" panose="020B0503020103030203" pitchFamily="34" charset="0"/>
                <a:cs typeface="Calibri"/>
              </a:rPr>
              <a:t>aspect</a:t>
            </a:r>
            <a:r>
              <a:rPr spc="-10" dirty="0">
                <a:latin typeface="Sassoon Infant Std" panose="020B0503020103030203" pitchFamily="34" charset="0"/>
                <a:cs typeface="Calibri"/>
              </a:rPr>
              <a:t> </a:t>
            </a:r>
            <a:r>
              <a:rPr dirty="0">
                <a:latin typeface="Sassoon Infant Std" panose="020B0503020103030203" pitchFamily="34" charset="0"/>
                <a:cs typeface="Calibri"/>
              </a:rPr>
              <a:t>of</a:t>
            </a:r>
            <a:r>
              <a:rPr spc="-15" dirty="0">
                <a:latin typeface="Sassoon Infant Std" panose="020B0503020103030203" pitchFamily="34" charset="0"/>
                <a:cs typeface="Calibri"/>
              </a:rPr>
              <a:t> </a:t>
            </a:r>
            <a:r>
              <a:rPr dirty="0">
                <a:latin typeface="Sassoon Infant Std" panose="020B0503020103030203" pitchFamily="34" charset="0"/>
                <a:cs typeface="Calibri"/>
              </a:rPr>
              <a:t>your</a:t>
            </a:r>
            <a:r>
              <a:rPr spc="-10" dirty="0">
                <a:latin typeface="Sassoon Infant Std" panose="020B0503020103030203" pitchFamily="34" charset="0"/>
                <a:cs typeface="Calibri"/>
              </a:rPr>
              <a:t> </a:t>
            </a:r>
            <a:r>
              <a:rPr dirty="0">
                <a:latin typeface="Sassoon Infant Std" panose="020B0503020103030203" pitchFamily="34" charset="0"/>
                <a:cs typeface="Calibri"/>
              </a:rPr>
              <a:t>child’s</a:t>
            </a:r>
            <a:r>
              <a:rPr spc="-25" dirty="0">
                <a:latin typeface="Sassoon Infant Std" panose="020B0503020103030203" pitchFamily="34" charset="0"/>
                <a:cs typeface="Calibri"/>
              </a:rPr>
              <a:t> </a:t>
            </a:r>
            <a:r>
              <a:rPr dirty="0">
                <a:latin typeface="Sassoon Infant Std" panose="020B0503020103030203" pitchFamily="34" charset="0"/>
                <a:cs typeface="Calibri"/>
              </a:rPr>
              <a:t>school</a:t>
            </a:r>
            <a:r>
              <a:rPr spc="-10" dirty="0">
                <a:latin typeface="Sassoon Infant Std" panose="020B0503020103030203" pitchFamily="34" charset="0"/>
                <a:cs typeface="Calibri"/>
              </a:rPr>
              <a:t> </a:t>
            </a:r>
            <a:r>
              <a:rPr dirty="0">
                <a:latin typeface="Sassoon Infant Std" panose="020B0503020103030203" pitchFamily="34" charset="0"/>
                <a:cs typeface="Calibri"/>
              </a:rPr>
              <a:t>life,</a:t>
            </a:r>
            <a:r>
              <a:rPr spc="-10" dirty="0">
                <a:latin typeface="Sassoon Infant Std" panose="020B0503020103030203" pitchFamily="34" charset="0"/>
                <a:cs typeface="Calibri"/>
              </a:rPr>
              <a:t> </a:t>
            </a:r>
            <a:r>
              <a:rPr spc="-25" dirty="0">
                <a:latin typeface="Sassoon Infant Std" panose="020B0503020103030203" pitchFamily="34" charset="0"/>
                <a:cs typeface="Calibri"/>
              </a:rPr>
              <a:t>the </a:t>
            </a:r>
            <a:r>
              <a:rPr dirty="0">
                <a:latin typeface="Sassoon Infant Std" panose="020B0503020103030203" pitchFamily="34" charset="0"/>
                <a:cs typeface="Calibri"/>
              </a:rPr>
              <a:t>most</a:t>
            </a:r>
            <a:r>
              <a:rPr spc="365" dirty="0">
                <a:latin typeface="Sassoon Infant Std" panose="020B0503020103030203" pitchFamily="34" charset="0"/>
                <a:cs typeface="Calibri"/>
              </a:rPr>
              <a:t> </a:t>
            </a:r>
            <a:r>
              <a:rPr dirty="0">
                <a:latin typeface="Sassoon Infant Std" panose="020B0503020103030203" pitchFamily="34" charset="0"/>
                <a:cs typeface="Calibri"/>
              </a:rPr>
              <a:t>appropriate</a:t>
            </a:r>
            <a:r>
              <a:rPr spc="360" dirty="0">
                <a:latin typeface="Sassoon Infant Std" panose="020B0503020103030203" pitchFamily="34" charset="0"/>
                <a:cs typeface="Calibri"/>
              </a:rPr>
              <a:t> </a:t>
            </a:r>
            <a:r>
              <a:rPr dirty="0">
                <a:latin typeface="Sassoon Infant Std" panose="020B0503020103030203" pitchFamily="34" charset="0"/>
                <a:cs typeface="Calibri"/>
              </a:rPr>
              <a:t>member</a:t>
            </a:r>
            <a:r>
              <a:rPr spc="355" dirty="0">
                <a:latin typeface="Sassoon Infant Std" panose="020B0503020103030203" pitchFamily="34" charset="0"/>
                <a:cs typeface="Calibri"/>
              </a:rPr>
              <a:t> </a:t>
            </a:r>
            <a:r>
              <a:rPr dirty="0">
                <a:latin typeface="Sassoon Infant Std" panose="020B0503020103030203" pitchFamily="34" charset="0"/>
                <a:cs typeface="Calibri"/>
              </a:rPr>
              <a:t>of</a:t>
            </a:r>
            <a:r>
              <a:rPr spc="340" dirty="0">
                <a:latin typeface="Sassoon Infant Std" panose="020B0503020103030203" pitchFamily="34" charset="0"/>
                <a:cs typeface="Calibri"/>
              </a:rPr>
              <a:t> </a:t>
            </a:r>
            <a:r>
              <a:rPr dirty="0">
                <a:latin typeface="Sassoon Infant Std" panose="020B0503020103030203" pitchFamily="34" charset="0"/>
                <a:cs typeface="Calibri"/>
              </a:rPr>
              <a:t>staff</a:t>
            </a:r>
            <a:r>
              <a:rPr spc="360" dirty="0">
                <a:latin typeface="Sassoon Infant Std" panose="020B0503020103030203" pitchFamily="34" charset="0"/>
                <a:cs typeface="Calibri"/>
              </a:rPr>
              <a:t> </a:t>
            </a:r>
            <a:r>
              <a:rPr dirty="0">
                <a:latin typeface="Sassoon Infant Std" panose="020B0503020103030203" pitchFamily="34" charset="0"/>
                <a:cs typeface="Calibri"/>
              </a:rPr>
              <a:t>will</a:t>
            </a:r>
            <a:r>
              <a:rPr spc="360" dirty="0">
                <a:latin typeface="Sassoon Infant Std" panose="020B0503020103030203" pitchFamily="34" charset="0"/>
                <a:cs typeface="Calibri"/>
              </a:rPr>
              <a:t> </a:t>
            </a:r>
            <a:r>
              <a:rPr dirty="0">
                <a:latin typeface="Sassoon Infant Std" panose="020B0503020103030203" pitchFamily="34" charset="0"/>
                <a:cs typeface="Calibri"/>
              </a:rPr>
              <a:t>contact</a:t>
            </a:r>
            <a:r>
              <a:rPr spc="365" dirty="0">
                <a:latin typeface="Sassoon Infant Std" panose="020B0503020103030203" pitchFamily="34" charset="0"/>
                <a:cs typeface="Calibri"/>
              </a:rPr>
              <a:t> </a:t>
            </a:r>
            <a:r>
              <a:rPr dirty="0">
                <a:latin typeface="Sassoon Infant Std" panose="020B0503020103030203" pitchFamily="34" charset="0"/>
                <a:cs typeface="Calibri"/>
              </a:rPr>
              <a:t>you.</a:t>
            </a:r>
            <a:r>
              <a:rPr spc="370" dirty="0">
                <a:latin typeface="Sassoon Infant Std" panose="020B0503020103030203" pitchFamily="34" charset="0"/>
                <a:cs typeface="Calibri"/>
              </a:rPr>
              <a:t> </a:t>
            </a:r>
            <a:r>
              <a:rPr dirty="0">
                <a:latin typeface="Sassoon Infant Std" panose="020B0503020103030203" pitchFamily="34" charset="0"/>
                <a:cs typeface="Calibri"/>
              </a:rPr>
              <a:t>This</a:t>
            </a:r>
            <a:r>
              <a:rPr spc="355" dirty="0">
                <a:latin typeface="Sassoon Infant Std" panose="020B0503020103030203" pitchFamily="34" charset="0"/>
                <a:cs typeface="Calibri"/>
              </a:rPr>
              <a:t> </a:t>
            </a:r>
            <a:r>
              <a:rPr dirty="0">
                <a:latin typeface="Sassoon Infant Std" panose="020B0503020103030203" pitchFamily="34" charset="0"/>
                <a:cs typeface="Calibri"/>
              </a:rPr>
              <a:t>may</a:t>
            </a:r>
            <a:r>
              <a:rPr spc="355" dirty="0">
                <a:latin typeface="Sassoon Infant Std" panose="020B0503020103030203" pitchFamily="34" charset="0"/>
                <a:cs typeface="Calibri"/>
              </a:rPr>
              <a:t> </a:t>
            </a:r>
            <a:r>
              <a:rPr spc="-25" dirty="0">
                <a:latin typeface="Sassoon Infant Std" panose="020B0503020103030203" pitchFamily="34" charset="0"/>
                <a:cs typeface="Calibri"/>
              </a:rPr>
              <a:t>be </a:t>
            </a:r>
            <a:r>
              <a:rPr dirty="0">
                <a:latin typeface="Sassoon Infant Std" panose="020B0503020103030203" pitchFamily="34" charset="0"/>
                <a:cs typeface="Calibri"/>
              </a:rPr>
              <a:t>your</a:t>
            </a:r>
            <a:r>
              <a:rPr spc="50" dirty="0">
                <a:latin typeface="Sassoon Infant Std" panose="020B0503020103030203" pitchFamily="34" charset="0"/>
                <a:cs typeface="Calibri"/>
              </a:rPr>
              <a:t>  </a:t>
            </a:r>
            <a:r>
              <a:rPr dirty="0">
                <a:latin typeface="Sassoon Infant Std" panose="020B0503020103030203" pitchFamily="34" charset="0"/>
                <a:cs typeface="Calibri"/>
              </a:rPr>
              <a:t>child’s</a:t>
            </a:r>
            <a:r>
              <a:rPr spc="55" dirty="0">
                <a:latin typeface="Sassoon Infant Std" panose="020B0503020103030203" pitchFamily="34" charset="0"/>
                <a:cs typeface="Calibri"/>
              </a:rPr>
              <a:t>  </a:t>
            </a:r>
            <a:r>
              <a:rPr dirty="0">
                <a:latin typeface="Sassoon Infant Std" panose="020B0503020103030203" pitchFamily="34" charset="0"/>
                <a:cs typeface="Calibri"/>
              </a:rPr>
              <a:t>class</a:t>
            </a:r>
            <a:r>
              <a:rPr spc="50" dirty="0">
                <a:latin typeface="Sassoon Infant Std" panose="020B0503020103030203" pitchFamily="34" charset="0"/>
                <a:cs typeface="Calibri"/>
              </a:rPr>
              <a:t>  </a:t>
            </a:r>
            <a:r>
              <a:rPr dirty="0">
                <a:latin typeface="Sassoon Infant Std" panose="020B0503020103030203" pitchFamily="34" charset="0"/>
                <a:cs typeface="Calibri"/>
              </a:rPr>
              <a:t>teacher</a:t>
            </a:r>
            <a:r>
              <a:rPr spc="60" dirty="0">
                <a:latin typeface="Sassoon Infant Std" panose="020B0503020103030203" pitchFamily="34" charset="0"/>
                <a:cs typeface="Calibri"/>
              </a:rPr>
              <a:t>  </a:t>
            </a:r>
            <a:r>
              <a:rPr dirty="0">
                <a:latin typeface="Sassoon Infant Std" panose="020B0503020103030203" pitchFamily="34" charset="0"/>
                <a:cs typeface="Calibri"/>
              </a:rPr>
              <a:t>or</a:t>
            </a:r>
            <a:r>
              <a:rPr spc="55" dirty="0">
                <a:latin typeface="Sassoon Infant Std" panose="020B0503020103030203" pitchFamily="34" charset="0"/>
                <a:cs typeface="Calibri"/>
              </a:rPr>
              <a:t>  </a:t>
            </a:r>
            <a:r>
              <a:rPr dirty="0">
                <a:latin typeface="Sassoon Infant Std" panose="020B0503020103030203" pitchFamily="34" charset="0"/>
                <a:cs typeface="Calibri"/>
              </a:rPr>
              <a:t>a</a:t>
            </a:r>
            <a:r>
              <a:rPr spc="55" dirty="0">
                <a:latin typeface="Sassoon Infant Std" panose="020B0503020103030203" pitchFamily="34" charset="0"/>
                <a:cs typeface="Calibri"/>
              </a:rPr>
              <a:t>  </a:t>
            </a:r>
            <a:r>
              <a:rPr dirty="0">
                <a:latin typeface="Sassoon Infant Std" panose="020B0503020103030203" pitchFamily="34" charset="0"/>
                <a:cs typeface="Calibri"/>
              </a:rPr>
              <a:t>member</a:t>
            </a:r>
            <a:r>
              <a:rPr spc="60" dirty="0">
                <a:latin typeface="Sassoon Infant Std" panose="020B0503020103030203" pitchFamily="34" charset="0"/>
                <a:cs typeface="Calibri"/>
              </a:rPr>
              <a:t>  </a:t>
            </a:r>
            <a:r>
              <a:rPr dirty="0">
                <a:latin typeface="Sassoon Infant Std" panose="020B0503020103030203" pitchFamily="34" charset="0"/>
                <a:cs typeface="Calibri"/>
              </a:rPr>
              <a:t>of</a:t>
            </a:r>
            <a:r>
              <a:rPr spc="55" dirty="0">
                <a:latin typeface="Sassoon Infant Std" panose="020B0503020103030203" pitchFamily="34" charset="0"/>
                <a:cs typeface="Calibri"/>
              </a:rPr>
              <a:t>  </a:t>
            </a:r>
            <a:r>
              <a:rPr dirty="0">
                <a:latin typeface="Sassoon Infant Std" panose="020B0503020103030203" pitchFamily="34" charset="0"/>
                <a:cs typeface="Calibri"/>
              </a:rPr>
              <a:t>the</a:t>
            </a:r>
            <a:r>
              <a:rPr spc="45" dirty="0">
                <a:latin typeface="Sassoon Infant Std" panose="020B0503020103030203" pitchFamily="34" charset="0"/>
                <a:cs typeface="Calibri"/>
              </a:rPr>
              <a:t>  </a:t>
            </a:r>
            <a:r>
              <a:rPr dirty="0">
                <a:latin typeface="Sassoon Infant Std" panose="020B0503020103030203" pitchFamily="34" charset="0"/>
                <a:cs typeface="Calibri"/>
              </a:rPr>
              <a:t>school’s</a:t>
            </a:r>
            <a:r>
              <a:rPr spc="55" dirty="0">
                <a:latin typeface="Sassoon Infant Std" panose="020B0503020103030203" pitchFamily="34" charset="0"/>
                <a:cs typeface="Calibri"/>
              </a:rPr>
              <a:t>  </a:t>
            </a:r>
            <a:r>
              <a:rPr spc="-10" dirty="0">
                <a:latin typeface="Sassoon Infant Std" panose="020B0503020103030203" pitchFamily="34" charset="0"/>
                <a:cs typeface="Calibri"/>
              </a:rPr>
              <a:t>Senior </a:t>
            </a:r>
            <a:r>
              <a:rPr dirty="0">
                <a:latin typeface="Sassoon Infant Std" panose="020B0503020103030203" pitchFamily="34" charset="0"/>
                <a:cs typeface="Calibri"/>
              </a:rPr>
              <a:t>Leadership</a:t>
            </a:r>
            <a:r>
              <a:rPr spc="-110" dirty="0">
                <a:latin typeface="Sassoon Infant Std" panose="020B0503020103030203" pitchFamily="34" charset="0"/>
                <a:cs typeface="Calibri"/>
              </a:rPr>
              <a:t> </a:t>
            </a:r>
            <a:r>
              <a:rPr spc="-20" dirty="0">
                <a:latin typeface="Sassoon Infant Std" panose="020B0503020103030203" pitchFamily="34" charset="0"/>
                <a:cs typeface="Calibri"/>
              </a:rPr>
              <a:t>Team.</a:t>
            </a:r>
            <a:endParaRPr lang="en-GB" spc="-20" dirty="0">
              <a:latin typeface="Sassoon Infant Std" panose="020B0503020103030203" pitchFamily="34" charset="0"/>
              <a:cs typeface="Calibri"/>
            </a:endParaRPr>
          </a:p>
          <a:p>
            <a:pPr marL="12700" marR="6350" algn="just">
              <a:lnSpc>
                <a:spcPct val="150000"/>
              </a:lnSpc>
              <a:tabLst>
                <a:tab pos="241300" algn="l"/>
              </a:tabLst>
            </a:pPr>
            <a:endParaRPr dirty="0">
              <a:latin typeface="Sassoon Infant Std" panose="020B0503020103030203" pitchFamily="34" charset="0"/>
              <a:cs typeface="Calibri"/>
            </a:endParaRPr>
          </a:p>
          <a:p>
            <a:pPr marL="12700" marR="6350" algn="just">
              <a:lnSpc>
                <a:spcPct val="150000"/>
              </a:lnSpc>
              <a:tabLst>
                <a:tab pos="241300" algn="l"/>
              </a:tabLst>
            </a:pPr>
            <a:r>
              <a:rPr dirty="0">
                <a:latin typeface="Sassoon Infant Std" panose="020B0503020103030203" pitchFamily="34" charset="0"/>
                <a:cs typeface="Calibri"/>
              </a:rPr>
              <a:t>Staff</a:t>
            </a:r>
            <a:r>
              <a:rPr spc="200" dirty="0">
                <a:latin typeface="Sassoon Infant Std" panose="020B0503020103030203" pitchFamily="34" charset="0"/>
                <a:cs typeface="Calibri"/>
              </a:rPr>
              <a:t> </a:t>
            </a:r>
            <a:r>
              <a:rPr dirty="0">
                <a:latin typeface="Sassoon Infant Std" panose="020B0503020103030203" pitchFamily="34" charset="0"/>
                <a:cs typeface="Calibri"/>
              </a:rPr>
              <a:t>may</a:t>
            </a:r>
            <a:r>
              <a:rPr spc="204" dirty="0">
                <a:latin typeface="Sassoon Infant Std" panose="020B0503020103030203" pitchFamily="34" charset="0"/>
                <a:cs typeface="Calibri"/>
              </a:rPr>
              <a:t> </a:t>
            </a:r>
            <a:r>
              <a:rPr dirty="0">
                <a:latin typeface="Sassoon Infant Std" panose="020B0503020103030203" pitchFamily="34" charset="0"/>
                <a:cs typeface="Calibri"/>
              </a:rPr>
              <a:t>also</a:t>
            </a:r>
            <a:r>
              <a:rPr spc="204" dirty="0">
                <a:latin typeface="Sassoon Infant Std" panose="020B0503020103030203" pitchFamily="34" charset="0"/>
                <a:cs typeface="Calibri"/>
              </a:rPr>
              <a:t> </a:t>
            </a:r>
            <a:r>
              <a:rPr dirty="0">
                <a:latin typeface="Sassoon Infant Std" panose="020B0503020103030203" pitchFamily="34" charset="0"/>
                <a:cs typeface="Calibri"/>
              </a:rPr>
              <a:t>use</a:t>
            </a:r>
            <a:r>
              <a:rPr spc="204" dirty="0">
                <a:latin typeface="Sassoon Infant Std" panose="020B0503020103030203" pitchFamily="34" charset="0"/>
                <a:cs typeface="Calibri"/>
              </a:rPr>
              <a:t> </a:t>
            </a:r>
            <a:r>
              <a:rPr dirty="0">
                <a:latin typeface="Sassoon Infant Std" panose="020B0503020103030203" pitchFamily="34" charset="0"/>
                <a:cs typeface="Calibri"/>
              </a:rPr>
              <a:t>other</a:t>
            </a:r>
            <a:r>
              <a:rPr spc="210" dirty="0">
                <a:latin typeface="Sassoon Infant Std" panose="020B0503020103030203" pitchFamily="34" charset="0"/>
                <a:cs typeface="Calibri"/>
              </a:rPr>
              <a:t> </a:t>
            </a:r>
            <a:r>
              <a:rPr dirty="0">
                <a:latin typeface="Sassoon Infant Std" panose="020B0503020103030203" pitchFamily="34" charset="0"/>
                <a:cs typeface="Calibri"/>
              </a:rPr>
              <a:t>opportunities</a:t>
            </a:r>
            <a:r>
              <a:rPr spc="210" dirty="0">
                <a:latin typeface="Sassoon Infant Std" panose="020B0503020103030203" pitchFamily="34" charset="0"/>
                <a:cs typeface="Calibri"/>
              </a:rPr>
              <a:t> </a:t>
            </a:r>
            <a:r>
              <a:rPr dirty="0">
                <a:latin typeface="Sassoon Infant Std" panose="020B0503020103030203" pitchFamily="34" charset="0"/>
                <a:cs typeface="Calibri"/>
              </a:rPr>
              <a:t>such</a:t>
            </a:r>
            <a:r>
              <a:rPr spc="195" dirty="0">
                <a:latin typeface="Sassoon Infant Std" panose="020B0503020103030203" pitchFamily="34" charset="0"/>
                <a:cs typeface="Calibri"/>
              </a:rPr>
              <a:t> </a:t>
            </a:r>
            <a:r>
              <a:rPr dirty="0">
                <a:latin typeface="Sassoon Infant Std" panose="020B0503020103030203" pitchFamily="34" charset="0"/>
                <a:cs typeface="Calibri"/>
              </a:rPr>
              <a:t>as</a:t>
            </a:r>
            <a:r>
              <a:rPr spc="210" dirty="0">
                <a:latin typeface="Sassoon Infant Std" panose="020B0503020103030203" pitchFamily="34" charset="0"/>
                <a:cs typeface="Calibri"/>
              </a:rPr>
              <a:t> </a:t>
            </a:r>
            <a:r>
              <a:rPr dirty="0">
                <a:latin typeface="Sassoon Infant Std" panose="020B0503020103030203" pitchFamily="34" charset="0"/>
                <a:cs typeface="Calibri"/>
              </a:rPr>
              <a:t>your</a:t>
            </a:r>
            <a:r>
              <a:rPr spc="200" dirty="0">
                <a:latin typeface="Sassoon Infant Std" panose="020B0503020103030203" pitchFamily="34" charset="0"/>
                <a:cs typeface="Calibri"/>
              </a:rPr>
              <a:t> </a:t>
            </a:r>
            <a:r>
              <a:rPr dirty="0">
                <a:latin typeface="Sassoon Infant Std" panose="020B0503020103030203" pitchFamily="34" charset="0"/>
                <a:cs typeface="Calibri"/>
              </a:rPr>
              <a:t>child’s</a:t>
            </a:r>
            <a:r>
              <a:rPr spc="215" dirty="0">
                <a:latin typeface="Sassoon Infant Std" panose="020B0503020103030203" pitchFamily="34" charset="0"/>
                <a:cs typeface="Calibri"/>
              </a:rPr>
              <a:t> </a:t>
            </a:r>
            <a:r>
              <a:rPr spc="-10" dirty="0">
                <a:latin typeface="Sassoon Infant Std" panose="020B0503020103030203" pitchFamily="34" charset="0"/>
                <a:cs typeface="Calibri"/>
              </a:rPr>
              <a:t>school </a:t>
            </a:r>
            <a:r>
              <a:rPr dirty="0">
                <a:latin typeface="Sassoon Infant Std" panose="020B0503020103030203" pitchFamily="34" charset="0"/>
                <a:cs typeface="Calibri"/>
              </a:rPr>
              <a:t>report</a:t>
            </a:r>
            <a:r>
              <a:rPr lang="en-GB" dirty="0">
                <a:latin typeface="Sassoon Infant Std" panose="020B0503020103030203" pitchFamily="34" charset="0"/>
                <a:cs typeface="Calibri"/>
              </a:rPr>
              <a:t>, Individual APDR, annual or individual support plan reviews</a:t>
            </a:r>
            <a:r>
              <a:rPr spc="-55" dirty="0">
                <a:latin typeface="Sassoon Infant Std" panose="020B0503020103030203" pitchFamily="34" charset="0"/>
                <a:cs typeface="Calibri"/>
              </a:rPr>
              <a:t> </a:t>
            </a:r>
            <a:r>
              <a:rPr dirty="0">
                <a:latin typeface="Sassoon Infant Std" panose="020B0503020103030203" pitchFamily="34" charset="0"/>
                <a:cs typeface="Calibri"/>
              </a:rPr>
              <a:t>or</a:t>
            </a:r>
            <a:r>
              <a:rPr spc="-35" dirty="0">
                <a:latin typeface="Sassoon Infant Std" panose="020B0503020103030203" pitchFamily="34" charset="0"/>
                <a:cs typeface="Calibri"/>
              </a:rPr>
              <a:t> </a:t>
            </a:r>
            <a:r>
              <a:rPr dirty="0">
                <a:latin typeface="Sassoon Infant Std" panose="020B0503020103030203" pitchFamily="34" charset="0"/>
                <a:cs typeface="Calibri"/>
              </a:rPr>
              <a:t>parents</a:t>
            </a:r>
            <a:r>
              <a:rPr spc="-60" dirty="0">
                <a:latin typeface="Sassoon Infant Std" panose="020B0503020103030203" pitchFamily="34" charset="0"/>
                <a:cs typeface="Calibri"/>
              </a:rPr>
              <a:t> </a:t>
            </a:r>
            <a:r>
              <a:rPr dirty="0">
                <a:latin typeface="Sassoon Infant Std" panose="020B0503020103030203" pitchFamily="34" charset="0"/>
                <a:cs typeface="Calibri"/>
              </a:rPr>
              <a:t>evening</a:t>
            </a:r>
            <a:r>
              <a:rPr spc="-70" dirty="0">
                <a:latin typeface="Sassoon Infant Std" panose="020B0503020103030203" pitchFamily="34" charset="0"/>
                <a:cs typeface="Calibri"/>
              </a:rPr>
              <a:t> </a:t>
            </a:r>
            <a:r>
              <a:rPr dirty="0">
                <a:latin typeface="Sassoon Infant Std" panose="020B0503020103030203" pitchFamily="34" charset="0"/>
                <a:cs typeface="Calibri"/>
              </a:rPr>
              <a:t>to</a:t>
            </a:r>
            <a:r>
              <a:rPr spc="-45" dirty="0">
                <a:latin typeface="Sassoon Infant Std" panose="020B0503020103030203" pitchFamily="34" charset="0"/>
                <a:cs typeface="Calibri"/>
              </a:rPr>
              <a:t> </a:t>
            </a:r>
            <a:r>
              <a:rPr dirty="0">
                <a:latin typeface="Sassoon Infant Std" panose="020B0503020103030203" pitchFamily="34" charset="0"/>
                <a:cs typeface="Calibri"/>
              </a:rPr>
              <a:t>let</a:t>
            </a:r>
            <a:r>
              <a:rPr spc="-55" dirty="0">
                <a:latin typeface="Sassoon Infant Std" panose="020B0503020103030203" pitchFamily="34" charset="0"/>
                <a:cs typeface="Calibri"/>
              </a:rPr>
              <a:t> </a:t>
            </a:r>
            <a:r>
              <a:rPr dirty="0">
                <a:latin typeface="Sassoon Infant Std" panose="020B0503020103030203" pitchFamily="34" charset="0"/>
                <a:cs typeface="Calibri"/>
              </a:rPr>
              <a:t>you</a:t>
            </a:r>
            <a:r>
              <a:rPr spc="-50" dirty="0">
                <a:latin typeface="Sassoon Infant Std" panose="020B0503020103030203" pitchFamily="34" charset="0"/>
                <a:cs typeface="Calibri"/>
              </a:rPr>
              <a:t> </a:t>
            </a:r>
            <a:r>
              <a:rPr dirty="0">
                <a:latin typeface="Sassoon Infant Std" panose="020B0503020103030203" pitchFamily="34" charset="0"/>
                <a:cs typeface="Calibri"/>
              </a:rPr>
              <a:t>know</a:t>
            </a:r>
            <a:r>
              <a:rPr spc="-30" dirty="0">
                <a:latin typeface="Sassoon Infant Std" panose="020B0503020103030203" pitchFamily="34" charset="0"/>
                <a:cs typeface="Calibri"/>
              </a:rPr>
              <a:t> </a:t>
            </a:r>
            <a:r>
              <a:rPr dirty="0">
                <a:latin typeface="Sassoon Infant Std" panose="020B0503020103030203" pitchFamily="34" charset="0"/>
                <a:cs typeface="Calibri"/>
              </a:rPr>
              <a:t>about</a:t>
            </a:r>
            <a:r>
              <a:rPr spc="-55" dirty="0">
                <a:latin typeface="Sassoon Infant Std" panose="020B0503020103030203" pitchFamily="34" charset="0"/>
                <a:cs typeface="Calibri"/>
              </a:rPr>
              <a:t> </a:t>
            </a:r>
            <a:r>
              <a:rPr dirty="0">
                <a:latin typeface="Sassoon Infant Std" panose="020B0503020103030203" pitchFamily="34" charset="0"/>
                <a:cs typeface="Calibri"/>
              </a:rPr>
              <a:t>any</a:t>
            </a:r>
            <a:r>
              <a:rPr spc="-50" dirty="0">
                <a:latin typeface="Sassoon Infant Std" panose="020B0503020103030203" pitchFamily="34" charset="0"/>
                <a:cs typeface="Calibri"/>
              </a:rPr>
              <a:t> </a:t>
            </a:r>
            <a:r>
              <a:rPr spc="-10" dirty="0">
                <a:latin typeface="Sassoon Infant Std" panose="020B0503020103030203" pitchFamily="34" charset="0"/>
                <a:cs typeface="Calibri"/>
              </a:rPr>
              <a:t>concerns.</a:t>
            </a:r>
            <a:endParaRPr lang="en-GB" spc="-10" dirty="0">
              <a:latin typeface="Sassoon Infant Std" panose="020B0503020103030203" pitchFamily="34" charset="0"/>
              <a:cs typeface="Calibri"/>
            </a:endParaRPr>
          </a:p>
          <a:p>
            <a:pPr marL="12700" marR="6350" algn="just">
              <a:lnSpc>
                <a:spcPct val="150000"/>
              </a:lnSpc>
              <a:tabLst>
                <a:tab pos="241300" algn="l"/>
              </a:tabLst>
            </a:pPr>
            <a:endParaRPr dirty="0">
              <a:latin typeface="Sassoon Infant Std" panose="020B0503020103030203" pitchFamily="34" charset="0"/>
              <a:cs typeface="Calibri"/>
            </a:endParaRPr>
          </a:p>
          <a:p>
            <a:pPr marL="12700" marR="5080" algn="just">
              <a:lnSpc>
                <a:spcPct val="150000"/>
              </a:lnSpc>
              <a:tabLst>
                <a:tab pos="241300" algn="l"/>
              </a:tabLst>
            </a:pPr>
            <a:r>
              <a:rPr dirty="0">
                <a:latin typeface="Sassoon Infant Std" panose="020B0503020103030203" pitchFamily="34" charset="0"/>
                <a:cs typeface="Calibri"/>
              </a:rPr>
              <a:t>In</a:t>
            </a:r>
            <a:r>
              <a:rPr spc="615" dirty="0">
                <a:latin typeface="Sassoon Infant Std" panose="020B0503020103030203" pitchFamily="34" charset="0"/>
                <a:cs typeface="Calibri"/>
              </a:rPr>
              <a:t> </a:t>
            </a:r>
            <a:r>
              <a:rPr dirty="0">
                <a:latin typeface="Sassoon Infant Std" panose="020B0503020103030203" pitchFamily="34" charset="0"/>
                <a:cs typeface="Calibri"/>
              </a:rPr>
              <a:t>line</a:t>
            </a:r>
            <a:r>
              <a:rPr spc="630" dirty="0">
                <a:latin typeface="Sassoon Infant Std" panose="020B0503020103030203" pitchFamily="34" charset="0"/>
                <a:cs typeface="Calibri"/>
              </a:rPr>
              <a:t> </a:t>
            </a:r>
            <a:r>
              <a:rPr dirty="0">
                <a:latin typeface="Sassoon Infant Std" panose="020B0503020103030203" pitchFamily="34" charset="0"/>
                <a:cs typeface="Calibri"/>
              </a:rPr>
              <a:t>with</a:t>
            </a:r>
            <a:r>
              <a:rPr spc="630" dirty="0">
                <a:latin typeface="Sassoon Infant Std" panose="020B0503020103030203" pitchFamily="34" charset="0"/>
                <a:cs typeface="Calibri"/>
              </a:rPr>
              <a:t> </a:t>
            </a:r>
            <a:r>
              <a:rPr dirty="0">
                <a:latin typeface="Sassoon Infant Std" panose="020B0503020103030203" pitchFamily="34" charset="0"/>
                <a:cs typeface="Calibri"/>
              </a:rPr>
              <a:t>the</a:t>
            </a:r>
            <a:r>
              <a:rPr spc="630" dirty="0">
                <a:latin typeface="Sassoon Infant Std" panose="020B0503020103030203" pitchFamily="34" charset="0"/>
                <a:cs typeface="Calibri"/>
              </a:rPr>
              <a:t> </a:t>
            </a:r>
            <a:r>
              <a:rPr dirty="0">
                <a:latin typeface="Sassoon Infant Std" panose="020B0503020103030203" pitchFamily="34" charset="0"/>
                <a:cs typeface="Calibri"/>
              </a:rPr>
              <a:t>SEND</a:t>
            </a:r>
            <a:r>
              <a:rPr spc="630" dirty="0">
                <a:latin typeface="Sassoon Infant Std" panose="020B0503020103030203" pitchFamily="34" charset="0"/>
                <a:cs typeface="Calibri"/>
              </a:rPr>
              <a:t> </a:t>
            </a:r>
            <a:r>
              <a:rPr dirty="0">
                <a:latin typeface="Sassoon Infant Std" panose="020B0503020103030203" pitchFamily="34" charset="0"/>
                <a:cs typeface="Calibri"/>
              </a:rPr>
              <a:t>Code</a:t>
            </a:r>
            <a:r>
              <a:rPr spc="625" dirty="0">
                <a:latin typeface="Sassoon Infant Std" panose="020B0503020103030203" pitchFamily="34" charset="0"/>
                <a:cs typeface="Calibri"/>
              </a:rPr>
              <a:t> </a:t>
            </a:r>
            <a:r>
              <a:rPr dirty="0">
                <a:latin typeface="Sassoon Infant Std" panose="020B0503020103030203" pitchFamily="34" charset="0"/>
                <a:cs typeface="Calibri"/>
              </a:rPr>
              <a:t>of</a:t>
            </a:r>
            <a:r>
              <a:rPr spc="610" dirty="0">
                <a:latin typeface="Sassoon Infant Std" panose="020B0503020103030203" pitchFamily="34" charset="0"/>
                <a:cs typeface="Calibri"/>
              </a:rPr>
              <a:t> </a:t>
            </a:r>
            <a:r>
              <a:rPr dirty="0">
                <a:latin typeface="Sassoon Infant Std" panose="020B0503020103030203" pitchFamily="34" charset="0"/>
                <a:cs typeface="Calibri"/>
              </a:rPr>
              <a:t>Practice,</a:t>
            </a:r>
            <a:r>
              <a:rPr spc="610" dirty="0">
                <a:latin typeface="Sassoon Infant Std" panose="020B0503020103030203" pitchFamily="34" charset="0"/>
                <a:cs typeface="Calibri"/>
              </a:rPr>
              <a:t> </a:t>
            </a:r>
            <a:r>
              <a:rPr dirty="0">
                <a:latin typeface="Sassoon Infant Std" panose="020B0503020103030203" pitchFamily="34" charset="0"/>
                <a:cs typeface="Calibri"/>
              </a:rPr>
              <a:t>we</a:t>
            </a:r>
            <a:r>
              <a:rPr spc="625" dirty="0">
                <a:latin typeface="Sassoon Infant Std" panose="020B0503020103030203" pitchFamily="34" charset="0"/>
                <a:cs typeface="Calibri"/>
              </a:rPr>
              <a:t> </a:t>
            </a:r>
            <a:r>
              <a:rPr dirty="0">
                <a:latin typeface="Sassoon Infant Std" panose="020B0503020103030203" pitchFamily="34" charset="0"/>
                <a:cs typeface="Calibri"/>
              </a:rPr>
              <a:t>will</a:t>
            </a:r>
            <a:r>
              <a:rPr spc="625" dirty="0">
                <a:latin typeface="Sassoon Infant Std" panose="020B0503020103030203" pitchFamily="34" charset="0"/>
                <a:cs typeface="Calibri"/>
              </a:rPr>
              <a:t> </a:t>
            </a:r>
            <a:r>
              <a:rPr dirty="0">
                <a:latin typeface="Sassoon Infant Std" panose="020B0503020103030203" pitchFamily="34" charset="0"/>
                <a:cs typeface="Calibri"/>
              </a:rPr>
              <a:t>always</a:t>
            </a:r>
            <a:r>
              <a:rPr spc="630" dirty="0">
                <a:latin typeface="Sassoon Infant Std" panose="020B0503020103030203" pitchFamily="34" charset="0"/>
                <a:cs typeface="Calibri"/>
              </a:rPr>
              <a:t> </a:t>
            </a:r>
            <a:r>
              <a:rPr spc="-10" dirty="0">
                <a:latin typeface="Sassoon Infant Std" panose="020B0503020103030203" pitchFamily="34" charset="0"/>
                <a:cs typeface="Calibri"/>
              </a:rPr>
              <a:t>inform parents/carers</a:t>
            </a:r>
            <a:r>
              <a:rPr spc="75" dirty="0">
                <a:latin typeface="Sassoon Infant Std" panose="020B0503020103030203" pitchFamily="34" charset="0"/>
                <a:cs typeface="Calibri"/>
              </a:rPr>
              <a:t> </a:t>
            </a:r>
            <a:r>
              <a:rPr dirty="0">
                <a:latin typeface="Sassoon Infant Std" panose="020B0503020103030203" pitchFamily="34" charset="0"/>
                <a:cs typeface="Calibri"/>
              </a:rPr>
              <a:t>if</a:t>
            </a:r>
            <a:r>
              <a:rPr spc="80" dirty="0">
                <a:latin typeface="Sassoon Infant Std" panose="020B0503020103030203" pitchFamily="34" charset="0"/>
                <a:cs typeface="Calibri"/>
              </a:rPr>
              <a:t> </a:t>
            </a:r>
            <a:r>
              <a:rPr dirty="0">
                <a:latin typeface="Sassoon Infant Std" panose="020B0503020103030203" pitchFamily="34" charset="0"/>
                <a:cs typeface="Calibri"/>
              </a:rPr>
              <a:t>special</a:t>
            </a:r>
            <a:r>
              <a:rPr spc="80" dirty="0">
                <a:latin typeface="Sassoon Infant Std" panose="020B0503020103030203" pitchFamily="34" charset="0"/>
                <a:cs typeface="Calibri"/>
              </a:rPr>
              <a:t> </a:t>
            </a:r>
            <a:r>
              <a:rPr dirty="0">
                <a:latin typeface="Sassoon Infant Std" panose="020B0503020103030203" pitchFamily="34" charset="0"/>
                <a:cs typeface="Calibri"/>
              </a:rPr>
              <a:t>educational</a:t>
            </a:r>
            <a:r>
              <a:rPr spc="75" dirty="0">
                <a:latin typeface="Sassoon Infant Std" panose="020B0503020103030203" pitchFamily="34" charset="0"/>
                <a:cs typeface="Calibri"/>
              </a:rPr>
              <a:t> </a:t>
            </a:r>
            <a:r>
              <a:rPr dirty="0">
                <a:latin typeface="Sassoon Infant Std" panose="020B0503020103030203" pitchFamily="34" charset="0"/>
                <a:cs typeface="Calibri"/>
              </a:rPr>
              <a:t>provision</a:t>
            </a:r>
            <a:r>
              <a:rPr spc="70" dirty="0">
                <a:latin typeface="Sassoon Infant Std" panose="020B0503020103030203" pitchFamily="34" charset="0"/>
                <a:cs typeface="Calibri"/>
              </a:rPr>
              <a:t> </a:t>
            </a:r>
            <a:r>
              <a:rPr dirty="0">
                <a:latin typeface="Sassoon Infant Std" panose="020B0503020103030203" pitchFamily="34" charset="0"/>
                <a:cs typeface="Calibri"/>
              </a:rPr>
              <a:t>is</a:t>
            </a:r>
            <a:r>
              <a:rPr spc="85" dirty="0">
                <a:latin typeface="Sassoon Infant Std" panose="020B0503020103030203" pitchFamily="34" charset="0"/>
                <a:cs typeface="Calibri"/>
              </a:rPr>
              <a:t> </a:t>
            </a:r>
            <a:r>
              <a:rPr dirty="0">
                <a:latin typeface="Sassoon Infant Std" panose="020B0503020103030203" pitchFamily="34" charset="0"/>
                <a:cs typeface="Calibri"/>
              </a:rPr>
              <a:t>being</a:t>
            </a:r>
            <a:r>
              <a:rPr spc="65" dirty="0">
                <a:latin typeface="Sassoon Infant Std" panose="020B0503020103030203" pitchFamily="34" charset="0"/>
                <a:cs typeface="Calibri"/>
              </a:rPr>
              <a:t> </a:t>
            </a:r>
            <a:r>
              <a:rPr dirty="0">
                <a:latin typeface="Sassoon Infant Std" panose="020B0503020103030203" pitchFamily="34" charset="0"/>
                <a:cs typeface="Calibri"/>
              </a:rPr>
              <a:t>put</a:t>
            </a:r>
            <a:r>
              <a:rPr spc="80" dirty="0">
                <a:latin typeface="Sassoon Infant Std" panose="020B0503020103030203" pitchFamily="34" charset="0"/>
                <a:cs typeface="Calibri"/>
              </a:rPr>
              <a:t> </a:t>
            </a:r>
            <a:r>
              <a:rPr dirty="0">
                <a:latin typeface="Sassoon Infant Std" panose="020B0503020103030203" pitchFamily="34" charset="0"/>
                <a:cs typeface="Calibri"/>
              </a:rPr>
              <a:t>in</a:t>
            </a:r>
            <a:r>
              <a:rPr spc="80" dirty="0">
                <a:latin typeface="Sassoon Infant Std" panose="020B0503020103030203" pitchFamily="34" charset="0"/>
                <a:cs typeface="Calibri"/>
              </a:rPr>
              <a:t> </a:t>
            </a:r>
            <a:r>
              <a:rPr spc="-10" dirty="0">
                <a:latin typeface="Sassoon Infant Std" panose="020B0503020103030203" pitchFamily="34" charset="0"/>
                <a:cs typeface="Calibri"/>
              </a:rPr>
              <a:t>place </a:t>
            </a:r>
            <a:r>
              <a:rPr dirty="0">
                <a:latin typeface="Sassoon Infant Std" panose="020B0503020103030203" pitchFamily="34" charset="0"/>
                <a:cs typeface="Calibri"/>
              </a:rPr>
              <a:t>for</a:t>
            </a:r>
            <a:r>
              <a:rPr spc="545" dirty="0">
                <a:latin typeface="Sassoon Infant Std" panose="020B0503020103030203" pitchFamily="34" charset="0"/>
                <a:cs typeface="Calibri"/>
              </a:rPr>
              <a:t> </a:t>
            </a:r>
            <a:r>
              <a:rPr dirty="0">
                <a:latin typeface="Sassoon Infant Std" panose="020B0503020103030203" pitchFamily="34" charset="0"/>
                <a:cs typeface="Calibri"/>
              </a:rPr>
              <a:t>your</a:t>
            </a:r>
            <a:r>
              <a:rPr spc="545" dirty="0">
                <a:latin typeface="Sassoon Infant Std" panose="020B0503020103030203" pitchFamily="34" charset="0"/>
                <a:cs typeface="Calibri"/>
              </a:rPr>
              <a:t> </a:t>
            </a:r>
            <a:r>
              <a:rPr dirty="0">
                <a:latin typeface="Sassoon Infant Std" panose="020B0503020103030203" pitchFamily="34" charset="0"/>
                <a:cs typeface="Calibri"/>
              </a:rPr>
              <a:t>child</a:t>
            </a:r>
            <a:r>
              <a:rPr spc="555" dirty="0">
                <a:latin typeface="Sassoon Infant Std" panose="020B0503020103030203" pitchFamily="34" charset="0"/>
                <a:cs typeface="Calibri"/>
              </a:rPr>
              <a:t> </a:t>
            </a:r>
            <a:r>
              <a:rPr dirty="0">
                <a:latin typeface="Sassoon Infant Std" panose="020B0503020103030203" pitchFamily="34" charset="0"/>
                <a:cs typeface="Calibri"/>
              </a:rPr>
              <a:t>and</a:t>
            </a:r>
            <a:r>
              <a:rPr spc="545" dirty="0">
                <a:latin typeface="Sassoon Infant Std" panose="020B0503020103030203" pitchFamily="34" charset="0"/>
                <a:cs typeface="Calibri"/>
              </a:rPr>
              <a:t> </a:t>
            </a:r>
            <a:r>
              <a:rPr dirty="0">
                <a:latin typeface="Sassoon Infant Std" panose="020B0503020103030203" pitchFamily="34" charset="0"/>
                <a:cs typeface="Calibri"/>
              </a:rPr>
              <a:t>they</a:t>
            </a:r>
            <a:r>
              <a:rPr spc="545" dirty="0">
                <a:latin typeface="Sassoon Infant Std" panose="020B0503020103030203" pitchFamily="34" charset="0"/>
                <a:cs typeface="Calibri"/>
              </a:rPr>
              <a:t> </a:t>
            </a:r>
            <a:r>
              <a:rPr dirty="0">
                <a:latin typeface="Sassoon Infant Std" panose="020B0503020103030203" pitchFamily="34" charset="0"/>
                <a:cs typeface="Calibri"/>
              </a:rPr>
              <a:t>are</a:t>
            </a:r>
            <a:r>
              <a:rPr spc="545" dirty="0">
                <a:latin typeface="Sassoon Infant Std" panose="020B0503020103030203" pitchFamily="34" charset="0"/>
                <a:cs typeface="Calibri"/>
              </a:rPr>
              <a:t> </a:t>
            </a:r>
            <a:r>
              <a:rPr dirty="0">
                <a:latin typeface="Sassoon Infant Std" panose="020B0503020103030203" pitchFamily="34" charset="0"/>
                <a:cs typeface="Calibri"/>
              </a:rPr>
              <a:t>being</a:t>
            </a:r>
            <a:r>
              <a:rPr spc="545" dirty="0">
                <a:latin typeface="Sassoon Infant Std" panose="020B0503020103030203" pitchFamily="34" charset="0"/>
                <a:cs typeface="Calibri"/>
              </a:rPr>
              <a:t> </a:t>
            </a:r>
            <a:r>
              <a:rPr dirty="0">
                <a:latin typeface="Sassoon Infant Std" panose="020B0503020103030203" pitchFamily="34" charset="0"/>
                <a:cs typeface="Calibri"/>
              </a:rPr>
              <a:t>placed</a:t>
            </a:r>
            <a:r>
              <a:rPr spc="540" dirty="0">
                <a:latin typeface="Sassoon Infant Std" panose="020B0503020103030203" pitchFamily="34" charset="0"/>
                <a:cs typeface="Calibri"/>
              </a:rPr>
              <a:t> </a:t>
            </a:r>
            <a:r>
              <a:rPr dirty="0">
                <a:latin typeface="Sassoon Infant Std" panose="020B0503020103030203" pitchFamily="34" charset="0"/>
                <a:cs typeface="Calibri"/>
              </a:rPr>
              <a:t>on</a:t>
            </a:r>
            <a:r>
              <a:rPr spc="545" dirty="0">
                <a:latin typeface="Sassoon Infant Std" panose="020B0503020103030203" pitchFamily="34" charset="0"/>
                <a:cs typeface="Calibri"/>
              </a:rPr>
              <a:t> </a:t>
            </a:r>
            <a:r>
              <a:rPr dirty="0">
                <a:latin typeface="Sassoon Infant Std" panose="020B0503020103030203" pitchFamily="34" charset="0"/>
                <a:cs typeface="Calibri"/>
              </a:rPr>
              <a:t>the</a:t>
            </a:r>
            <a:r>
              <a:rPr spc="545" dirty="0">
                <a:latin typeface="Sassoon Infant Std" panose="020B0503020103030203" pitchFamily="34" charset="0"/>
                <a:cs typeface="Calibri"/>
              </a:rPr>
              <a:t> </a:t>
            </a:r>
            <a:r>
              <a:rPr dirty="0">
                <a:latin typeface="Sassoon Infant Std" panose="020B0503020103030203" pitchFamily="34" charset="0"/>
                <a:cs typeface="Calibri"/>
              </a:rPr>
              <a:t>school’s</a:t>
            </a:r>
            <a:r>
              <a:rPr spc="550" dirty="0">
                <a:latin typeface="Sassoon Infant Std" panose="020B0503020103030203" pitchFamily="34" charset="0"/>
                <a:cs typeface="Calibri"/>
              </a:rPr>
              <a:t> </a:t>
            </a:r>
            <a:r>
              <a:rPr spc="-20" dirty="0">
                <a:latin typeface="Sassoon Infant Std" panose="020B0503020103030203" pitchFamily="34" charset="0"/>
                <a:cs typeface="Calibri"/>
              </a:rPr>
              <a:t>SEND </a:t>
            </a:r>
            <a:r>
              <a:rPr spc="-10" dirty="0">
                <a:latin typeface="Sassoon Infant Std" panose="020B0503020103030203" pitchFamily="34" charset="0"/>
                <a:cs typeface="Calibri"/>
              </a:rPr>
              <a:t>register.</a:t>
            </a:r>
            <a:endParaRPr dirty="0">
              <a:latin typeface="Sassoon Infant Std" panose="020B0503020103030203" pitchFamily="34" charset="0"/>
              <a:cs typeface="Calibri"/>
            </a:endParaRPr>
          </a:p>
        </p:txBody>
      </p:sp>
      <p:sp>
        <p:nvSpPr>
          <p:cNvPr id="5" name="object 7">
            <a:extLst>
              <a:ext uri="{FF2B5EF4-FFF2-40B4-BE49-F238E27FC236}">
                <a16:creationId xmlns:a16="http://schemas.microsoft.com/office/drawing/2014/main" id="{08CA6001-E067-8C08-B004-12A08E216623}"/>
              </a:ext>
            </a:extLst>
          </p:cNvPr>
          <p:cNvSpPr txBox="1">
            <a:spLocks/>
          </p:cNvSpPr>
          <p:nvPr/>
        </p:nvSpPr>
        <p:spPr>
          <a:xfrm>
            <a:off x="1295400" y="242755"/>
            <a:ext cx="9092565" cy="1124026"/>
          </a:xfrm>
          <a:prstGeom prst="rect">
            <a:avLst/>
          </a:prstGeom>
          <a:solidFill>
            <a:srgbClr val="DBDBDB"/>
          </a:solidFill>
          <a:ln w="76200">
            <a:solidFill>
              <a:srgbClr val="000000"/>
            </a:solidFill>
          </a:ln>
        </p:spPr>
        <p:txBody>
          <a:bodyPr vert="horz" wrap="square" lIns="0" tIns="20955" rIns="0" bIns="0" rtlCol="0">
            <a:spAutoFit/>
          </a:bodyPr>
          <a:lstStyle>
            <a:lvl1pPr>
              <a:defRPr sz="3600" b="0" i="0">
                <a:solidFill>
                  <a:schemeClr val="tx1"/>
                </a:solidFill>
                <a:latin typeface="Calibri Light"/>
                <a:ea typeface="+mj-ea"/>
                <a:cs typeface="Calibri Light"/>
              </a:defRPr>
            </a:lvl1pPr>
          </a:lstStyle>
          <a:p>
            <a:pPr marL="822325" marR="173355" indent="-641985" algn="ctr">
              <a:lnSpc>
                <a:spcPts val="4320"/>
              </a:lnSpc>
              <a:spcBef>
                <a:spcPts val="165"/>
              </a:spcBef>
            </a:pPr>
            <a:r>
              <a:rPr lang="en-GB" sz="4000" dirty="0">
                <a:latin typeface="Sassoon Infant Std" panose="020B0503020103030203" pitchFamily="34" charset="0"/>
              </a:rPr>
              <a:t>How</a:t>
            </a:r>
            <a:r>
              <a:rPr lang="en-GB" sz="4000" spc="-120" dirty="0">
                <a:latin typeface="Sassoon Infant Std" panose="020B0503020103030203" pitchFamily="34" charset="0"/>
              </a:rPr>
              <a:t> </a:t>
            </a:r>
            <a:r>
              <a:rPr lang="en-GB" sz="4000" dirty="0">
                <a:latin typeface="Sassoon Infant Std" panose="020B0503020103030203" pitchFamily="34" charset="0"/>
              </a:rPr>
              <a:t>will</a:t>
            </a:r>
            <a:r>
              <a:rPr lang="en-GB" sz="4000" spc="-110" dirty="0">
                <a:latin typeface="Sassoon Infant Std" panose="020B0503020103030203" pitchFamily="34" charset="0"/>
              </a:rPr>
              <a:t> </a:t>
            </a:r>
            <a:r>
              <a:rPr lang="en-GB" sz="4000" spc="-20" dirty="0">
                <a:latin typeface="Sassoon Infant Std" panose="020B0503020103030203" pitchFamily="34" charset="0"/>
              </a:rPr>
              <a:t>the school </a:t>
            </a:r>
            <a:r>
              <a:rPr lang="en-GB" sz="4000" dirty="0">
                <a:latin typeface="Sassoon Infant Std" panose="020B0503020103030203" pitchFamily="34" charset="0"/>
              </a:rPr>
              <a:t>advise</a:t>
            </a:r>
            <a:r>
              <a:rPr lang="en-GB" sz="4000" spc="-105" dirty="0">
                <a:latin typeface="Sassoon Infant Std" panose="020B0503020103030203" pitchFamily="34" charset="0"/>
              </a:rPr>
              <a:t> </a:t>
            </a:r>
            <a:r>
              <a:rPr lang="en-GB" sz="4000" dirty="0">
                <a:latin typeface="Sassoon Infant Std" panose="020B0503020103030203" pitchFamily="34" charset="0"/>
              </a:rPr>
              <a:t>me</a:t>
            </a:r>
            <a:r>
              <a:rPr lang="en-GB" sz="4000" spc="-125" dirty="0">
                <a:latin typeface="Sassoon Infant Std" panose="020B0503020103030203" pitchFamily="34" charset="0"/>
              </a:rPr>
              <a:t> </a:t>
            </a:r>
            <a:r>
              <a:rPr lang="en-GB" sz="4000" spc="-25" dirty="0">
                <a:latin typeface="Sassoon Infant Std" panose="020B0503020103030203" pitchFamily="34" charset="0"/>
              </a:rPr>
              <a:t>if </a:t>
            </a:r>
            <a:r>
              <a:rPr lang="en-GB" sz="4000" dirty="0">
                <a:latin typeface="Sassoon Infant Std" panose="020B0503020103030203" pitchFamily="34" charset="0"/>
              </a:rPr>
              <a:t>they</a:t>
            </a:r>
            <a:r>
              <a:rPr lang="en-GB" sz="4000" spc="-135" dirty="0">
                <a:latin typeface="Sassoon Infant Std" panose="020B0503020103030203" pitchFamily="34" charset="0"/>
              </a:rPr>
              <a:t> </a:t>
            </a:r>
            <a:r>
              <a:rPr lang="en-GB" sz="4000" dirty="0">
                <a:latin typeface="Sassoon Infant Std" panose="020B0503020103030203" pitchFamily="34" charset="0"/>
              </a:rPr>
              <a:t>have</a:t>
            </a:r>
            <a:r>
              <a:rPr lang="en-GB" sz="4000" spc="-145" dirty="0">
                <a:latin typeface="Sassoon Infant Std" panose="020B0503020103030203" pitchFamily="34" charset="0"/>
              </a:rPr>
              <a:t> </a:t>
            </a:r>
            <a:r>
              <a:rPr lang="en-GB" sz="4000" dirty="0">
                <a:latin typeface="Sassoon Infant Std" panose="020B0503020103030203" pitchFamily="34" charset="0"/>
              </a:rPr>
              <a:t>concerns</a:t>
            </a:r>
            <a:r>
              <a:rPr lang="en-GB" sz="4000" spc="-135" dirty="0">
                <a:latin typeface="Sassoon Infant Std" panose="020B0503020103030203" pitchFamily="34" charset="0"/>
              </a:rPr>
              <a:t> </a:t>
            </a:r>
            <a:r>
              <a:rPr lang="en-GB" sz="4000" dirty="0">
                <a:latin typeface="Sassoon Infant Std" panose="020B0503020103030203" pitchFamily="34" charset="0"/>
              </a:rPr>
              <a:t>about</a:t>
            </a:r>
            <a:r>
              <a:rPr lang="en-GB" sz="4000" spc="-140" dirty="0">
                <a:latin typeface="Sassoon Infant Std" panose="020B0503020103030203" pitchFamily="34" charset="0"/>
              </a:rPr>
              <a:t> </a:t>
            </a:r>
            <a:r>
              <a:rPr lang="en-GB" sz="4000" dirty="0">
                <a:latin typeface="Sassoon Infant Std" panose="020B0503020103030203" pitchFamily="34" charset="0"/>
              </a:rPr>
              <a:t>my</a:t>
            </a:r>
            <a:r>
              <a:rPr lang="en-GB" sz="4000" spc="-130" dirty="0">
                <a:latin typeface="Sassoon Infant Std" panose="020B0503020103030203" pitchFamily="34" charset="0"/>
              </a:rPr>
              <a:t> </a:t>
            </a:r>
            <a:r>
              <a:rPr lang="en-GB" sz="4000" spc="-10" dirty="0">
                <a:latin typeface="Sassoon Infant Std" panose="020B0503020103030203" pitchFamily="34" charset="0"/>
              </a:rPr>
              <a:t>child?</a:t>
            </a:r>
            <a:endParaRPr lang="en-GB" sz="4000" dirty="0">
              <a:latin typeface="Sassoon Infant Std" panose="020B0503020103030203" pitchFamily="34" charset="0"/>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1295400" y="304800"/>
            <a:ext cx="9092565" cy="624082"/>
          </a:xfrm>
          <a:prstGeom prst="rect">
            <a:avLst/>
          </a:prstGeom>
          <a:solidFill>
            <a:srgbClr val="DBDBDB"/>
          </a:solidFill>
          <a:ln w="76200">
            <a:solidFill>
              <a:srgbClr val="000000"/>
            </a:solidFill>
          </a:ln>
        </p:spPr>
        <p:txBody>
          <a:bodyPr vert="horz" wrap="square" lIns="0" tIns="0" rIns="0" bIns="0" rtlCol="0">
            <a:spAutoFit/>
          </a:bodyPr>
          <a:lstStyle/>
          <a:p>
            <a:pPr marL="505459">
              <a:lnSpc>
                <a:spcPts val="4835"/>
              </a:lnSpc>
            </a:pPr>
            <a:r>
              <a:rPr sz="4400" dirty="0">
                <a:latin typeface="Sassoon Infant Std" panose="020B0503020103030203" pitchFamily="34" charset="0"/>
              </a:rPr>
              <a:t>Who</a:t>
            </a:r>
            <a:r>
              <a:rPr sz="4400" spc="-75" dirty="0">
                <a:latin typeface="Sassoon Infant Std" panose="020B0503020103030203" pitchFamily="34" charset="0"/>
              </a:rPr>
              <a:t> </a:t>
            </a:r>
            <a:r>
              <a:rPr sz="4400" dirty="0">
                <a:latin typeface="Sassoon Infant Std" panose="020B0503020103030203" pitchFamily="34" charset="0"/>
              </a:rPr>
              <a:t>has</a:t>
            </a:r>
            <a:r>
              <a:rPr sz="4400" spc="-70" dirty="0">
                <a:latin typeface="Sassoon Infant Std" panose="020B0503020103030203" pitchFamily="34" charset="0"/>
              </a:rPr>
              <a:t> </a:t>
            </a:r>
            <a:r>
              <a:rPr sz="4400" spc="-10" dirty="0">
                <a:latin typeface="Sassoon Infant Std" panose="020B0503020103030203" pitchFamily="34" charset="0"/>
              </a:rPr>
              <a:t>contributed</a:t>
            </a:r>
            <a:r>
              <a:rPr sz="4400" spc="-70" dirty="0">
                <a:latin typeface="Sassoon Infant Std" panose="020B0503020103030203" pitchFamily="34" charset="0"/>
              </a:rPr>
              <a:t> </a:t>
            </a:r>
            <a:r>
              <a:rPr sz="4400" dirty="0">
                <a:latin typeface="Sassoon Infant Std" panose="020B0503020103030203" pitchFamily="34" charset="0"/>
              </a:rPr>
              <a:t>to</a:t>
            </a:r>
            <a:r>
              <a:rPr sz="4400" spc="-55" dirty="0">
                <a:latin typeface="Sassoon Infant Std" panose="020B0503020103030203" pitchFamily="34" charset="0"/>
              </a:rPr>
              <a:t> </a:t>
            </a:r>
            <a:r>
              <a:rPr sz="4400" dirty="0">
                <a:latin typeface="Sassoon Infant Std" panose="020B0503020103030203" pitchFamily="34" charset="0"/>
              </a:rPr>
              <a:t>this</a:t>
            </a:r>
            <a:r>
              <a:rPr sz="4400" spc="-70" dirty="0">
                <a:latin typeface="Sassoon Infant Std" panose="020B0503020103030203" pitchFamily="34" charset="0"/>
              </a:rPr>
              <a:t> </a:t>
            </a:r>
            <a:r>
              <a:rPr sz="4400" spc="-10" dirty="0">
                <a:latin typeface="Sassoon Infant Std" panose="020B0503020103030203" pitchFamily="34" charset="0"/>
              </a:rPr>
              <a:t>report?</a:t>
            </a:r>
            <a:endParaRPr sz="4400" dirty="0">
              <a:latin typeface="Sassoon Infant Std" panose="020B0503020103030203" pitchFamily="34" charset="0"/>
            </a:endParaRPr>
          </a:p>
        </p:txBody>
      </p:sp>
      <p:sp>
        <p:nvSpPr>
          <p:cNvPr id="8" name="object 8"/>
          <p:cNvSpPr txBox="1"/>
          <p:nvPr/>
        </p:nvSpPr>
        <p:spPr>
          <a:xfrm>
            <a:off x="419100" y="1600200"/>
            <a:ext cx="11353800" cy="4124847"/>
          </a:xfrm>
          <a:prstGeom prst="rect">
            <a:avLst/>
          </a:prstGeom>
        </p:spPr>
        <p:txBody>
          <a:bodyPr vert="horz" wrap="square" lIns="0" tIns="12700" rIns="0" bIns="0" rtlCol="0">
            <a:spAutoFit/>
          </a:bodyPr>
          <a:lstStyle/>
          <a:p>
            <a:pPr marL="12700">
              <a:lnSpc>
                <a:spcPct val="150000"/>
              </a:lnSpc>
              <a:tabLst>
                <a:tab pos="3670300" algn="l"/>
              </a:tabLst>
            </a:pPr>
            <a:r>
              <a:rPr lang="en-GB" dirty="0">
                <a:latin typeface="Sassoon Infant Std" panose="020B0503020103030203" pitchFamily="34" charset="0"/>
                <a:cs typeface="Calibri"/>
              </a:rPr>
              <a:t>Signed on behalf of the senior leadership team:</a:t>
            </a:r>
          </a:p>
          <a:p>
            <a:pPr marL="12700">
              <a:lnSpc>
                <a:spcPct val="150000"/>
              </a:lnSpc>
              <a:tabLst>
                <a:tab pos="3670300" algn="l"/>
              </a:tabLst>
            </a:pPr>
            <a:r>
              <a:rPr lang="en-GB" dirty="0">
                <a:latin typeface="Sassoon Infant Std" panose="020B0503020103030203" pitchFamily="34" charset="0"/>
                <a:cs typeface="Calibri"/>
              </a:rPr>
              <a:t>M Kerton                                         (Head teacher)</a:t>
            </a:r>
          </a:p>
          <a:p>
            <a:pPr marL="12700">
              <a:lnSpc>
                <a:spcPct val="150000"/>
              </a:lnSpc>
              <a:tabLst>
                <a:tab pos="3670300" algn="l"/>
              </a:tabLst>
            </a:pPr>
            <a:r>
              <a:rPr lang="en-GB" dirty="0">
                <a:latin typeface="Sassoon Infant Std" panose="020B0503020103030203" pitchFamily="34" charset="0"/>
                <a:cs typeface="Calibri"/>
              </a:rPr>
              <a:t>L Challis                                          (</a:t>
            </a:r>
            <a:r>
              <a:rPr spc="-10" dirty="0">
                <a:latin typeface="Sassoon Infant Std" panose="020B0503020103030203" pitchFamily="34" charset="0"/>
                <a:cs typeface="Calibri"/>
              </a:rPr>
              <a:t>SENDCo)</a:t>
            </a:r>
            <a:endParaRPr dirty="0">
              <a:latin typeface="Sassoon Infant Std" panose="020B0503020103030203" pitchFamily="34" charset="0"/>
              <a:cs typeface="Calibri"/>
            </a:endParaRPr>
          </a:p>
          <a:p>
            <a:pPr marL="12700">
              <a:lnSpc>
                <a:spcPct val="150000"/>
              </a:lnSpc>
            </a:pPr>
            <a:r>
              <a:rPr b="1" i="1" dirty="0">
                <a:latin typeface="Sassoon Infant Std" panose="020B0503020103030203" pitchFamily="34" charset="0"/>
                <a:cs typeface="Calibri"/>
              </a:rPr>
              <a:t>This</a:t>
            </a:r>
            <a:r>
              <a:rPr b="1" i="1" spc="-35" dirty="0">
                <a:latin typeface="Sassoon Infant Std" panose="020B0503020103030203" pitchFamily="34" charset="0"/>
                <a:cs typeface="Calibri"/>
              </a:rPr>
              <a:t> </a:t>
            </a:r>
            <a:r>
              <a:rPr b="1" i="1" dirty="0">
                <a:latin typeface="Sassoon Infant Std" panose="020B0503020103030203" pitchFamily="34" charset="0"/>
                <a:cs typeface="Calibri"/>
              </a:rPr>
              <a:t>report</a:t>
            </a:r>
            <a:r>
              <a:rPr b="1" i="1" spc="-45" dirty="0">
                <a:latin typeface="Sassoon Infant Std" panose="020B0503020103030203" pitchFamily="34" charset="0"/>
                <a:cs typeface="Calibri"/>
              </a:rPr>
              <a:t> </a:t>
            </a:r>
            <a:r>
              <a:rPr b="1" i="1" dirty="0">
                <a:latin typeface="Sassoon Infant Std" panose="020B0503020103030203" pitchFamily="34" charset="0"/>
                <a:cs typeface="Calibri"/>
              </a:rPr>
              <a:t>was</a:t>
            </a:r>
            <a:r>
              <a:rPr b="1" i="1" spc="-40" dirty="0">
                <a:latin typeface="Sassoon Infant Std" panose="020B0503020103030203" pitchFamily="34" charset="0"/>
                <a:cs typeface="Calibri"/>
              </a:rPr>
              <a:t> </a:t>
            </a:r>
            <a:r>
              <a:rPr b="1" i="1" spc="-10" dirty="0">
                <a:latin typeface="Sassoon Infant Std" panose="020B0503020103030203" pitchFamily="34" charset="0"/>
                <a:cs typeface="Calibri"/>
              </a:rPr>
              <a:t>presented</a:t>
            </a:r>
            <a:r>
              <a:rPr b="1" i="1" spc="-45" dirty="0">
                <a:latin typeface="Sassoon Infant Std" panose="020B0503020103030203" pitchFamily="34" charset="0"/>
                <a:cs typeface="Calibri"/>
              </a:rPr>
              <a:t> </a:t>
            </a:r>
            <a:r>
              <a:rPr b="1" i="1" dirty="0">
                <a:latin typeface="Sassoon Infant Std" panose="020B0503020103030203" pitchFamily="34" charset="0"/>
                <a:cs typeface="Calibri"/>
              </a:rPr>
              <a:t>to</a:t>
            </a:r>
            <a:r>
              <a:rPr b="1" i="1" spc="-35" dirty="0">
                <a:latin typeface="Sassoon Infant Std" panose="020B0503020103030203" pitchFamily="34" charset="0"/>
                <a:cs typeface="Calibri"/>
              </a:rPr>
              <a:t> </a:t>
            </a:r>
            <a:r>
              <a:rPr b="1" i="1" dirty="0">
                <a:latin typeface="Sassoon Infant Std" panose="020B0503020103030203" pitchFamily="34" charset="0"/>
                <a:cs typeface="Calibri"/>
              </a:rPr>
              <a:t>and</a:t>
            </a:r>
            <a:r>
              <a:rPr b="1" i="1" spc="-45" dirty="0">
                <a:latin typeface="Sassoon Infant Std" panose="020B0503020103030203" pitchFamily="34" charset="0"/>
                <a:cs typeface="Calibri"/>
              </a:rPr>
              <a:t> </a:t>
            </a:r>
            <a:r>
              <a:rPr b="1" i="1" dirty="0">
                <a:latin typeface="Sassoon Infant Std" panose="020B0503020103030203" pitchFamily="34" charset="0"/>
                <a:cs typeface="Calibri"/>
              </a:rPr>
              <a:t>approved</a:t>
            </a:r>
            <a:r>
              <a:rPr b="1" i="1" spc="-60" dirty="0">
                <a:latin typeface="Sassoon Infant Std" panose="020B0503020103030203" pitchFamily="34" charset="0"/>
                <a:cs typeface="Calibri"/>
              </a:rPr>
              <a:t> </a:t>
            </a:r>
            <a:r>
              <a:rPr b="1" i="1" dirty="0">
                <a:latin typeface="Sassoon Infant Std" panose="020B0503020103030203" pitchFamily="34" charset="0"/>
                <a:cs typeface="Calibri"/>
              </a:rPr>
              <a:t>by</a:t>
            </a:r>
            <a:r>
              <a:rPr b="1" i="1" spc="-30" dirty="0">
                <a:latin typeface="Sassoon Infant Std" panose="020B0503020103030203" pitchFamily="34" charset="0"/>
                <a:cs typeface="Calibri"/>
              </a:rPr>
              <a:t> </a:t>
            </a:r>
            <a:r>
              <a:rPr b="1" i="1" dirty="0">
                <a:latin typeface="Sassoon Infant Std" panose="020B0503020103030203" pitchFamily="34" charset="0"/>
                <a:cs typeface="Calibri"/>
              </a:rPr>
              <a:t>the</a:t>
            </a:r>
            <a:r>
              <a:rPr b="1" i="1" spc="-25" dirty="0">
                <a:latin typeface="Sassoon Infant Std" panose="020B0503020103030203" pitchFamily="34" charset="0"/>
                <a:cs typeface="Calibri"/>
              </a:rPr>
              <a:t> </a:t>
            </a:r>
            <a:r>
              <a:rPr b="1" i="1" spc="-10" dirty="0">
                <a:latin typeface="Sassoon Infant Std" panose="020B0503020103030203" pitchFamily="34" charset="0"/>
                <a:cs typeface="Calibri"/>
              </a:rPr>
              <a:t>school’s</a:t>
            </a:r>
            <a:r>
              <a:rPr b="1" i="1" spc="-55" dirty="0">
                <a:latin typeface="Sassoon Infant Std" panose="020B0503020103030203" pitchFamily="34" charset="0"/>
                <a:cs typeface="Calibri"/>
              </a:rPr>
              <a:t> </a:t>
            </a:r>
            <a:r>
              <a:rPr b="1" i="1" dirty="0">
                <a:latin typeface="Sassoon Infant Std" panose="020B0503020103030203" pitchFamily="34" charset="0"/>
                <a:cs typeface="Calibri"/>
              </a:rPr>
              <a:t>Senior</a:t>
            </a:r>
            <a:r>
              <a:rPr b="1" i="1" spc="-30" dirty="0">
                <a:latin typeface="Sassoon Infant Std" panose="020B0503020103030203" pitchFamily="34" charset="0"/>
                <a:cs typeface="Calibri"/>
              </a:rPr>
              <a:t> </a:t>
            </a:r>
            <a:r>
              <a:rPr b="1" i="1" dirty="0">
                <a:latin typeface="Sassoon Infant Std" panose="020B0503020103030203" pitchFamily="34" charset="0"/>
                <a:cs typeface="Calibri"/>
              </a:rPr>
              <a:t>Leadership</a:t>
            </a:r>
            <a:r>
              <a:rPr b="1" i="1" spc="-40" dirty="0">
                <a:latin typeface="Sassoon Infant Std" panose="020B0503020103030203" pitchFamily="34" charset="0"/>
                <a:cs typeface="Calibri"/>
              </a:rPr>
              <a:t> </a:t>
            </a:r>
            <a:r>
              <a:rPr b="1" i="1" spc="-10" dirty="0">
                <a:latin typeface="Sassoon Infant Std" panose="020B0503020103030203" pitchFamily="34" charset="0"/>
                <a:cs typeface="Calibri"/>
              </a:rPr>
              <a:t>Team</a:t>
            </a:r>
            <a:r>
              <a:rPr b="1" i="1" spc="-15" dirty="0">
                <a:latin typeface="Sassoon Infant Std" panose="020B0503020103030203" pitchFamily="34" charset="0"/>
                <a:cs typeface="Calibri"/>
              </a:rPr>
              <a:t> </a:t>
            </a:r>
            <a:r>
              <a:rPr b="1" i="1" dirty="0">
                <a:latin typeface="Sassoon Infant Std" panose="020B0503020103030203" pitchFamily="34" charset="0"/>
                <a:cs typeface="Calibri"/>
              </a:rPr>
              <a:t>in</a:t>
            </a:r>
            <a:r>
              <a:rPr b="1" i="1" spc="-20" dirty="0">
                <a:latin typeface="Sassoon Infant Std" panose="020B0503020103030203" pitchFamily="34" charset="0"/>
                <a:cs typeface="Calibri"/>
              </a:rPr>
              <a:t> </a:t>
            </a:r>
            <a:r>
              <a:rPr lang="en-GB" b="1" i="1" dirty="0">
                <a:latin typeface="Sassoon Infant Std" panose="020B0503020103030203" pitchFamily="34" charset="0"/>
                <a:cs typeface="Calibri"/>
              </a:rPr>
              <a:t>Summer 2025</a:t>
            </a:r>
            <a:endParaRPr dirty="0">
              <a:latin typeface="Sassoon Infant Std" panose="020B0503020103030203" pitchFamily="34" charset="0"/>
              <a:cs typeface="Calibri"/>
            </a:endParaRPr>
          </a:p>
          <a:p>
            <a:pPr>
              <a:lnSpc>
                <a:spcPct val="150000"/>
              </a:lnSpc>
            </a:pPr>
            <a:endParaRPr dirty="0">
              <a:latin typeface="Sassoon Infant Std" panose="020B0503020103030203" pitchFamily="34" charset="0"/>
              <a:cs typeface="Calibri"/>
            </a:endParaRPr>
          </a:p>
          <a:p>
            <a:pPr marL="12700">
              <a:lnSpc>
                <a:spcPct val="150000"/>
              </a:lnSpc>
            </a:pPr>
            <a:r>
              <a:rPr dirty="0">
                <a:latin typeface="Sassoon Infant Std" panose="020B0503020103030203" pitchFamily="34" charset="0"/>
                <a:cs typeface="Calibri"/>
              </a:rPr>
              <a:t>Signed</a:t>
            </a:r>
            <a:r>
              <a:rPr spc="-45" dirty="0">
                <a:latin typeface="Sassoon Infant Std" panose="020B0503020103030203" pitchFamily="34" charset="0"/>
                <a:cs typeface="Calibri"/>
              </a:rPr>
              <a:t> </a:t>
            </a:r>
            <a:r>
              <a:rPr dirty="0">
                <a:latin typeface="Sassoon Infant Std" panose="020B0503020103030203" pitchFamily="34" charset="0"/>
                <a:cs typeface="Calibri"/>
              </a:rPr>
              <a:t>on</a:t>
            </a:r>
            <a:r>
              <a:rPr spc="-55" dirty="0">
                <a:latin typeface="Sassoon Infant Std" panose="020B0503020103030203" pitchFamily="34" charset="0"/>
                <a:cs typeface="Calibri"/>
              </a:rPr>
              <a:t> </a:t>
            </a:r>
            <a:r>
              <a:rPr dirty="0">
                <a:latin typeface="Sassoon Infant Std" panose="020B0503020103030203" pitchFamily="34" charset="0"/>
                <a:cs typeface="Calibri"/>
              </a:rPr>
              <a:t>behalf</a:t>
            </a:r>
            <a:r>
              <a:rPr spc="-40" dirty="0">
                <a:latin typeface="Sassoon Infant Std" panose="020B0503020103030203" pitchFamily="34" charset="0"/>
                <a:cs typeface="Calibri"/>
              </a:rPr>
              <a:t> </a:t>
            </a:r>
            <a:r>
              <a:rPr dirty="0">
                <a:latin typeface="Sassoon Infant Std" panose="020B0503020103030203" pitchFamily="34" charset="0"/>
                <a:cs typeface="Calibri"/>
              </a:rPr>
              <a:t>of</a:t>
            </a:r>
            <a:r>
              <a:rPr spc="-30" dirty="0">
                <a:latin typeface="Sassoon Infant Std" panose="020B0503020103030203" pitchFamily="34" charset="0"/>
                <a:cs typeface="Calibri"/>
              </a:rPr>
              <a:t> </a:t>
            </a:r>
            <a:r>
              <a:rPr lang="en-GB" spc="-10" dirty="0">
                <a:latin typeface="Sassoon Infant Std" panose="020B0503020103030203" pitchFamily="34" charset="0"/>
                <a:cs typeface="Calibri"/>
              </a:rPr>
              <a:t>the </a:t>
            </a:r>
            <a:r>
              <a:rPr dirty="0">
                <a:latin typeface="Sassoon Infant Std" panose="020B0503020103030203" pitchFamily="34" charset="0"/>
                <a:cs typeface="Calibri"/>
              </a:rPr>
              <a:t>Governing</a:t>
            </a:r>
            <a:r>
              <a:rPr spc="-50" dirty="0">
                <a:latin typeface="Sassoon Infant Std" panose="020B0503020103030203" pitchFamily="34" charset="0"/>
                <a:cs typeface="Calibri"/>
              </a:rPr>
              <a:t> </a:t>
            </a:r>
            <a:r>
              <a:rPr spc="-10" dirty="0">
                <a:latin typeface="Sassoon Infant Std" panose="020B0503020103030203" pitchFamily="34" charset="0"/>
                <a:cs typeface="Calibri"/>
              </a:rPr>
              <a:t>Body:</a:t>
            </a:r>
            <a:endParaRPr dirty="0">
              <a:latin typeface="Sassoon Infant Std" panose="020B0503020103030203" pitchFamily="34" charset="0"/>
              <a:cs typeface="Calibri"/>
            </a:endParaRPr>
          </a:p>
          <a:p>
            <a:pPr marL="3670300">
              <a:lnSpc>
                <a:spcPct val="150000"/>
              </a:lnSpc>
            </a:pPr>
            <a:r>
              <a:rPr lang="en-US" dirty="0">
                <a:latin typeface="Sassoon Infant Std" panose="020B0503020103030203" pitchFamily="34" charset="0"/>
                <a:cs typeface="Calibri"/>
              </a:rPr>
              <a:t>Wendy Deveraux</a:t>
            </a:r>
          </a:p>
          <a:p>
            <a:pPr marL="3670300">
              <a:lnSpc>
                <a:spcPct val="150000"/>
              </a:lnSpc>
            </a:pPr>
            <a:r>
              <a:rPr dirty="0">
                <a:latin typeface="Sassoon Infant Std" panose="020B0503020103030203" pitchFamily="34" charset="0"/>
                <a:cs typeface="Calibri"/>
              </a:rPr>
              <a:t>(Chair</a:t>
            </a:r>
            <a:r>
              <a:rPr spc="-20" dirty="0">
                <a:latin typeface="Sassoon Infant Std" panose="020B0503020103030203" pitchFamily="34" charset="0"/>
                <a:cs typeface="Calibri"/>
              </a:rPr>
              <a:t> </a:t>
            </a:r>
            <a:r>
              <a:rPr dirty="0">
                <a:latin typeface="Sassoon Infant Std" panose="020B0503020103030203" pitchFamily="34" charset="0"/>
                <a:cs typeface="Calibri"/>
              </a:rPr>
              <a:t>of</a:t>
            </a:r>
            <a:r>
              <a:rPr spc="-25" dirty="0">
                <a:latin typeface="Sassoon Infant Std" panose="020B0503020103030203" pitchFamily="34" charset="0"/>
                <a:cs typeface="Calibri"/>
              </a:rPr>
              <a:t> </a:t>
            </a:r>
            <a:r>
              <a:rPr dirty="0">
                <a:latin typeface="Sassoon Infant Std" panose="020B0503020103030203" pitchFamily="34" charset="0"/>
                <a:cs typeface="Calibri"/>
              </a:rPr>
              <a:t>the</a:t>
            </a:r>
            <a:r>
              <a:rPr spc="-35" dirty="0">
                <a:latin typeface="Sassoon Infant Std" panose="020B0503020103030203" pitchFamily="34" charset="0"/>
                <a:cs typeface="Calibri"/>
              </a:rPr>
              <a:t> </a:t>
            </a:r>
            <a:r>
              <a:rPr dirty="0">
                <a:latin typeface="Sassoon Infant Std" panose="020B0503020103030203" pitchFamily="34" charset="0"/>
                <a:cs typeface="Calibri"/>
              </a:rPr>
              <a:t>Governing</a:t>
            </a:r>
            <a:r>
              <a:rPr spc="-20" dirty="0">
                <a:latin typeface="Sassoon Infant Std" panose="020B0503020103030203" pitchFamily="34" charset="0"/>
                <a:cs typeface="Calibri"/>
              </a:rPr>
              <a:t> </a:t>
            </a:r>
            <a:r>
              <a:rPr spc="-10" dirty="0">
                <a:latin typeface="Sassoon Infant Std" panose="020B0503020103030203" pitchFamily="34" charset="0"/>
                <a:cs typeface="Calibri"/>
              </a:rPr>
              <a:t>Body)</a:t>
            </a:r>
            <a:endParaRPr dirty="0">
              <a:latin typeface="Sassoon Infant Std" panose="020B0503020103030203" pitchFamily="34" charset="0"/>
              <a:cs typeface="Calibri"/>
            </a:endParaRPr>
          </a:p>
          <a:p>
            <a:pPr marL="3670300">
              <a:lnSpc>
                <a:spcPct val="150000"/>
              </a:lnSpc>
            </a:pPr>
            <a:r>
              <a:rPr dirty="0">
                <a:latin typeface="Sassoon Infant Std" panose="020B0503020103030203" pitchFamily="34" charset="0"/>
                <a:cs typeface="Calibri"/>
              </a:rPr>
              <a:t>(SEND</a:t>
            </a:r>
            <a:r>
              <a:rPr spc="-50" dirty="0">
                <a:latin typeface="Sassoon Infant Std" panose="020B0503020103030203" pitchFamily="34" charset="0"/>
                <a:cs typeface="Calibri"/>
              </a:rPr>
              <a:t> </a:t>
            </a:r>
            <a:r>
              <a:rPr spc="-10" dirty="0">
                <a:latin typeface="Sassoon Infant Std" panose="020B0503020103030203" pitchFamily="34" charset="0"/>
                <a:cs typeface="Calibri"/>
              </a:rPr>
              <a:t>Governor)</a:t>
            </a:r>
            <a:endParaRPr dirty="0">
              <a:latin typeface="Sassoon Infant Std" panose="020B0503020103030203" pitchFamily="34" charset="0"/>
              <a:cs typeface="Calibri"/>
            </a:endParaRPr>
          </a:p>
          <a:p>
            <a:pPr marL="12700">
              <a:lnSpc>
                <a:spcPct val="150000"/>
              </a:lnSpc>
            </a:pPr>
            <a:r>
              <a:rPr b="1" i="1" dirty="0">
                <a:latin typeface="Sassoon Infant Std" panose="020B0503020103030203" pitchFamily="34" charset="0"/>
                <a:cs typeface="Calibri"/>
              </a:rPr>
              <a:t>This</a:t>
            </a:r>
            <a:r>
              <a:rPr b="1" i="1" spc="-30" dirty="0">
                <a:latin typeface="Sassoon Infant Std" panose="020B0503020103030203" pitchFamily="34" charset="0"/>
                <a:cs typeface="Calibri"/>
              </a:rPr>
              <a:t> </a:t>
            </a:r>
            <a:r>
              <a:rPr b="1" i="1" dirty="0">
                <a:latin typeface="Sassoon Infant Std" panose="020B0503020103030203" pitchFamily="34" charset="0"/>
                <a:cs typeface="Calibri"/>
              </a:rPr>
              <a:t>report</a:t>
            </a:r>
            <a:r>
              <a:rPr b="1" i="1" spc="-35" dirty="0">
                <a:latin typeface="Sassoon Infant Std" panose="020B0503020103030203" pitchFamily="34" charset="0"/>
                <a:cs typeface="Calibri"/>
              </a:rPr>
              <a:t> </a:t>
            </a:r>
            <a:r>
              <a:rPr b="1" i="1" dirty="0">
                <a:latin typeface="Sassoon Infant Std" panose="020B0503020103030203" pitchFamily="34" charset="0"/>
                <a:cs typeface="Calibri"/>
              </a:rPr>
              <a:t>was</a:t>
            </a:r>
            <a:r>
              <a:rPr b="1" i="1" spc="-30" dirty="0">
                <a:latin typeface="Sassoon Infant Std" panose="020B0503020103030203" pitchFamily="34" charset="0"/>
                <a:cs typeface="Calibri"/>
              </a:rPr>
              <a:t> </a:t>
            </a:r>
            <a:r>
              <a:rPr b="1" i="1" spc="-10" dirty="0">
                <a:latin typeface="Sassoon Infant Std" panose="020B0503020103030203" pitchFamily="34" charset="0"/>
                <a:cs typeface="Calibri"/>
              </a:rPr>
              <a:t>presented</a:t>
            </a:r>
            <a:r>
              <a:rPr b="1" i="1" spc="-40" dirty="0">
                <a:latin typeface="Sassoon Infant Std" panose="020B0503020103030203" pitchFamily="34" charset="0"/>
                <a:cs typeface="Calibri"/>
              </a:rPr>
              <a:t> </a:t>
            </a:r>
            <a:r>
              <a:rPr b="1" i="1" dirty="0">
                <a:latin typeface="Sassoon Infant Std" panose="020B0503020103030203" pitchFamily="34" charset="0"/>
                <a:cs typeface="Calibri"/>
              </a:rPr>
              <a:t>to</a:t>
            </a:r>
            <a:r>
              <a:rPr b="1" i="1" spc="-25" dirty="0">
                <a:latin typeface="Sassoon Infant Std" panose="020B0503020103030203" pitchFamily="34" charset="0"/>
                <a:cs typeface="Calibri"/>
              </a:rPr>
              <a:t> </a:t>
            </a:r>
            <a:r>
              <a:rPr b="1" i="1" dirty="0">
                <a:latin typeface="Sassoon Infant Std" panose="020B0503020103030203" pitchFamily="34" charset="0"/>
                <a:cs typeface="Calibri"/>
              </a:rPr>
              <a:t>and</a:t>
            </a:r>
            <a:r>
              <a:rPr b="1" i="1" spc="-40" dirty="0">
                <a:latin typeface="Sassoon Infant Std" panose="020B0503020103030203" pitchFamily="34" charset="0"/>
                <a:cs typeface="Calibri"/>
              </a:rPr>
              <a:t> </a:t>
            </a:r>
            <a:r>
              <a:rPr b="1" i="1" dirty="0">
                <a:latin typeface="Sassoon Infant Std" panose="020B0503020103030203" pitchFamily="34" charset="0"/>
                <a:cs typeface="Calibri"/>
              </a:rPr>
              <a:t>approved</a:t>
            </a:r>
            <a:r>
              <a:rPr b="1" i="1" spc="-55" dirty="0">
                <a:latin typeface="Sassoon Infant Std" panose="020B0503020103030203" pitchFamily="34" charset="0"/>
                <a:cs typeface="Calibri"/>
              </a:rPr>
              <a:t> </a:t>
            </a:r>
            <a:r>
              <a:rPr b="1" i="1" dirty="0">
                <a:latin typeface="Sassoon Infant Std" panose="020B0503020103030203" pitchFamily="34" charset="0"/>
                <a:cs typeface="Calibri"/>
              </a:rPr>
              <a:t>by</a:t>
            </a:r>
            <a:r>
              <a:rPr b="1" i="1" spc="-20" dirty="0">
                <a:latin typeface="Sassoon Infant Std" panose="020B0503020103030203" pitchFamily="34" charset="0"/>
                <a:cs typeface="Calibri"/>
              </a:rPr>
              <a:t> </a:t>
            </a:r>
            <a:r>
              <a:rPr b="1" i="1" dirty="0">
                <a:latin typeface="Sassoon Infant Std" panose="020B0503020103030203" pitchFamily="34" charset="0"/>
                <a:cs typeface="Calibri"/>
              </a:rPr>
              <a:t>the</a:t>
            </a:r>
            <a:r>
              <a:rPr b="1" i="1" spc="-20" dirty="0">
                <a:latin typeface="Sassoon Infant Std" panose="020B0503020103030203" pitchFamily="34" charset="0"/>
                <a:cs typeface="Calibri"/>
              </a:rPr>
              <a:t> </a:t>
            </a:r>
            <a:r>
              <a:rPr b="1" i="1" spc="-10" dirty="0">
                <a:latin typeface="Sassoon Infant Std" panose="020B0503020103030203" pitchFamily="34" charset="0"/>
                <a:cs typeface="Calibri"/>
              </a:rPr>
              <a:t>school’s</a:t>
            </a:r>
            <a:r>
              <a:rPr b="1" i="1" spc="-45" dirty="0">
                <a:latin typeface="Sassoon Infant Std" panose="020B0503020103030203" pitchFamily="34" charset="0"/>
                <a:cs typeface="Calibri"/>
              </a:rPr>
              <a:t> </a:t>
            </a:r>
            <a:r>
              <a:rPr b="1" i="1" dirty="0">
                <a:latin typeface="Sassoon Infant Std" panose="020B0503020103030203" pitchFamily="34" charset="0"/>
                <a:cs typeface="Calibri"/>
              </a:rPr>
              <a:t>Governing</a:t>
            </a:r>
            <a:r>
              <a:rPr b="1" i="1" spc="-25" dirty="0">
                <a:latin typeface="Sassoon Infant Std" panose="020B0503020103030203" pitchFamily="34" charset="0"/>
                <a:cs typeface="Calibri"/>
              </a:rPr>
              <a:t> </a:t>
            </a:r>
            <a:r>
              <a:rPr b="1" i="1" spc="-20" dirty="0">
                <a:latin typeface="Sassoon Infant Std" panose="020B0503020103030203" pitchFamily="34" charset="0"/>
                <a:cs typeface="Calibri"/>
              </a:rPr>
              <a:t>Body</a:t>
            </a:r>
            <a:endParaRPr dirty="0">
              <a:latin typeface="Sassoon Infant Std" panose="020B0503020103030203" pitchFamily="34" charset="0"/>
              <a:cs typeface="Calibri"/>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1366401" y="457200"/>
            <a:ext cx="9092565" cy="624082"/>
          </a:xfrm>
          <a:prstGeom prst="rect">
            <a:avLst/>
          </a:prstGeom>
          <a:solidFill>
            <a:srgbClr val="DBDBDB"/>
          </a:solidFill>
          <a:ln w="76200">
            <a:solidFill>
              <a:srgbClr val="000000"/>
            </a:solidFill>
          </a:ln>
        </p:spPr>
        <p:txBody>
          <a:bodyPr vert="horz" wrap="square" lIns="0" tIns="0" rIns="0" bIns="0" rtlCol="0">
            <a:spAutoFit/>
          </a:bodyPr>
          <a:lstStyle/>
          <a:p>
            <a:pPr marL="505459">
              <a:lnSpc>
                <a:spcPts val="4825"/>
              </a:lnSpc>
            </a:pPr>
            <a:r>
              <a:rPr sz="4400" dirty="0">
                <a:latin typeface="Sassoon Infant Std" panose="020B0503020103030203" pitchFamily="34" charset="0"/>
              </a:rPr>
              <a:t>Who</a:t>
            </a:r>
            <a:r>
              <a:rPr sz="4400" spc="-75" dirty="0">
                <a:latin typeface="Sassoon Infant Std" panose="020B0503020103030203" pitchFamily="34" charset="0"/>
              </a:rPr>
              <a:t> </a:t>
            </a:r>
            <a:r>
              <a:rPr sz="4400" dirty="0">
                <a:latin typeface="Sassoon Infant Std" panose="020B0503020103030203" pitchFamily="34" charset="0"/>
              </a:rPr>
              <a:t>has</a:t>
            </a:r>
            <a:r>
              <a:rPr sz="4400" spc="-70" dirty="0">
                <a:latin typeface="Sassoon Infant Std" panose="020B0503020103030203" pitchFamily="34" charset="0"/>
              </a:rPr>
              <a:t> </a:t>
            </a:r>
            <a:r>
              <a:rPr sz="4400" spc="-10" dirty="0">
                <a:latin typeface="Sassoon Infant Std" panose="020B0503020103030203" pitchFamily="34" charset="0"/>
              </a:rPr>
              <a:t>contributed</a:t>
            </a:r>
            <a:r>
              <a:rPr sz="4400" spc="-70" dirty="0">
                <a:latin typeface="Sassoon Infant Std" panose="020B0503020103030203" pitchFamily="34" charset="0"/>
              </a:rPr>
              <a:t> </a:t>
            </a:r>
            <a:r>
              <a:rPr sz="4400" dirty="0">
                <a:latin typeface="Sassoon Infant Std" panose="020B0503020103030203" pitchFamily="34" charset="0"/>
              </a:rPr>
              <a:t>to</a:t>
            </a:r>
            <a:r>
              <a:rPr sz="4400" spc="-55" dirty="0">
                <a:latin typeface="Sassoon Infant Std" panose="020B0503020103030203" pitchFamily="34" charset="0"/>
              </a:rPr>
              <a:t> </a:t>
            </a:r>
            <a:r>
              <a:rPr sz="4400" dirty="0">
                <a:latin typeface="Sassoon Infant Std" panose="020B0503020103030203" pitchFamily="34" charset="0"/>
              </a:rPr>
              <a:t>this</a:t>
            </a:r>
            <a:r>
              <a:rPr sz="4400" spc="-70" dirty="0">
                <a:latin typeface="Sassoon Infant Std" panose="020B0503020103030203" pitchFamily="34" charset="0"/>
              </a:rPr>
              <a:t> </a:t>
            </a:r>
            <a:r>
              <a:rPr sz="4400" spc="-10" dirty="0">
                <a:latin typeface="Sassoon Infant Std" panose="020B0503020103030203" pitchFamily="34" charset="0"/>
              </a:rPr>
              <a:t>report?</a:t>
            </a:r>
            <a:endParaRPr sz="4400" dirty="0">
              <a:latin typeface="Sassoon Infant Std" panose="020B0503020103030203" pitchFamily="34" charset="0"/>
            </a:endParaRPr>
          </a:p>
        </p:txBody>
      </p:sp>
      <p:sp>
        <p:nvSpPr>
          <p:cNvPr id="3" name="object 3"/>
          <p:cNvSpPr txBox="1"/>
          <p:nvPr/>
        </p:nvSpPr>
        <p:spPr>
          <a:xfrm>
            <a:off x="824112" y="1295400"/>
            <a:ext cx="10177145" cy="1942391"/>
          </a:xfrm>
          <a:prstGeom prst="rect">
            <a:avLst/>
          </a:prstGeom>
        </p:spPr>
        <p:txBody>
          <a:bodyPr vert="horz" wrap="square" lIns="0" tIns="60960" rIns="0" bIns="0" rtlCol="0">
            <a:spAutoFit/>
          </a:bodyPr>
          <a:lstStyle/>
          <a:p>
            <a:pPr marL="12700" marR="5080" algn="ctr">
              <a:lnSpc>
                <a:spcPct val="150000"/>
              </a:lnSpc>
            </a:pPr>
            <a:r>
              <a:rPr lang="en-GB" sz="2800" spc="-10" dirty="0">
                <a:latin typeface="Sassoon Infant Std" panose="020B0503020103030203" pitchFamily="34" charset="0"/>
                <a:cs typeface="Calibri"/>
              </a:rPr>
              <a:t>A big thank you to the children, p</a:t>
            </a:r>
            <a:r>
              <a:rPr sz="2800" spc="-10" dirty="0" err="1">
                <a:latin typeface="Sassoon Infant Std" panose="020B0503020103030203" pitchFamily="34" charset="0"/>
                <a:cs typeface="Calibri"/>
              </a:rPr>
              <a:t>arents</a:t>
            </a:r>
            <a:r>
              <a:rPr sz="2800" spc="-10" dirty="0">
                <a:latin typeface="Sassoon Infant Std" panose="020B0503020103030203" pitchFamily="34" charset="0"/>
                <a:cs typeface="Calibri"/>
              </a:rPr>
              <a:t>,</a:t>
            </a:r>
            <a:r>
              <a:rPr sz="2800" spc="-90" dirty="0">
                <a:latin typeface="Sassoon Infant Std" panose="020B0503020103030203" pitchFamily="34" charset="0"/>
                <a:cs typeface="Calibri"/>
              </a:rPr>
              <a:t> </a:t>
            </a:r>
            <a:r>
              <a:rPr lang="en-GB" sz="2800" spc="-90" dirty="0">
                <a:latin typeface="Sassoon Infant Std" panose="020B0503020103030203" pitchFamily="34" charset="0"/>
                <a:cs typeface="Calibri"/>
              </a:rPr>
              <a:t>c</a:t>
            </a:r>
            <a:r>
              <a:rPr sz="2800" dirty="0" err="1">
                <a:latin typeface="Sassoon Infant Std" panose="020B0503020103030203" pitchFamily="34" charset="0"/>
                <a:cs typeface="Calibri"/>
              </a:rPr>
              <a:t>arers</a:t>
            </a:r>
            <a:r>
              <a:rPr sz="2800" dirty="0">
                <a:latin typeface="Sassoon Infant Std" panose="020B0503020103030203" pitchFamily="34" charset="0"/>
                <a:cs typeface="Calibri"/>
              </a:rPr>
              <a:t>,</a:t>
            </a:r>
            <a:r>
              <a:rPr sz="2800" spc="-100" dirty="0">
                <a:latin typeface="Sassoon Infant Std" panose="020B0503020103030203" pitchFamily="34" charset="0"/>
                <a:cs typeface="Calibri"/>
              </a:rPr>
              <a:t> </a:t>
            </a:r>
            <a:r>
              <a:rPr sz="2800" dirty="0">
                <a:latin typeface="Sassoon Infant Std" panose="020B0503020103030203" pitchFamily="34" charset="0"/>
                <a:cs typeface="Calibri"/>
              </a:rPr>
              <a:t>external</a:t>
            </a:r>
            <a:r>
              <a:rPr sz="2800" spc="-110" dirty="0">
                <a:latin typeface="Sassoon Infant Std" panose="020B0503020103030203" pitchFamily="34" charset="0"/>
                <a:cs typeface="Calibri"/>
              </a:rPr>
              <a:t> </a:t>
            </a:r>
            <a:r>
              <a:rPr lang="en-GB" sz="2800" spc="-10" dirty="0">
                <a:latin typeface="Sassoon Infant Std" panose="020B0503020103030203" pitchFamily="34" charset="0"/>
                <a:cs typeface="Calibri"/>
              </a:rPr>
              <a:t>p</a:t>
            </a:r>
            <a:r>
              <a:rPr sz="2800" spc="-10" dirty="0" err="1">
                <a:latin typeface="Sassoon Infant Std" panose="020B0503020103030203" pitchFamily="34" charset="0"/>
                <a:cs typeface="Calibri"/>
              </a:rPr>
              <a:t>rofessionals</a:t>
            </a:r>
            <a:r>
              <a:rPr sz="2800" spc="-70" dirty="0">
                <a:latin typeface="Sassoon Infant Std" panose="020B0503020103030203" pitchFamily="34" charset="0"/>
                <a:cs typeface="Calibri"/>
              </a:rPr>
              <a:t> </a:t>
            </a:r>
            <a:r>
              <a:rPr sz="2800" dirty="0">
                <a:latin typeface="Sassoon Infant Std" panose="020B0503020103030203" pitchFamily="34" charset="0"/>
                <a:cs typeface="Calibri"/>
              </a:rPr>
              <a:t>and</a:t>
            </a:r>
            <a:r>
              <a:rPr sz="2800" spc="-95" dirty="0">
                <a:latin typeface="Sassoon Infant Std" panose="020B0503020103030203" pitchFamily="34" charset="0"/>
                <a:cs typeface="Calibri"/>
              </a:rPr>
              <a:t> </a:t>
            </a:r>
            <a:r>
              <a:rPr lang="en-GB" sz="2800" spc="-95" dirty="0">
                <a:latin typeface="Sassoon Infant Std" panose="020B0503020103030203" pitchFamily="34" charset="0"/>
                <a:cs typeface="Calibri"/>
              </a:rPr>
              <a:t>staff who</a:t>
            </a:r>
            <a:r>
              <a:rPr sz="2800" spc="-80" dirty="0">
                <a:latin typeface="Sassoon Infant Std" panose="020B0503020103030203" pitchFamily="34" charset="0"/>
                <a:cs typeface="Calibri"/>
              </a:rPr>
              <a:t> </a:t>
            </a:r>
            <a:r>
              <a:rPr sz="2800" dirty="0">
                <a:latin typeface="Sassoon Infant Std" panose="020B0503020103030203" pitchFamily="34" charset="0"/>
                <a:cs typeface="Calibri"/>
              </a:rPr>
              <a:t>were</a:t>
            </a:r>
            <a:r>
              <a:rPr sz="2800" spc="-100" dirty="0">
                <a:latin typeface="Sassoon Infant Std" panose="020B0503020103030203" pitchFamily="34" charset="0"/>
                <a:cs typeface="Calibri"/>
              </a:rPr>
              <a:t> </a:t>
            </a:r>
            <a:r>
              <a:rPr sz="2800" spc="-10" dirty="0">
                <a:latin typeface="Sassoon Infant Std" panose="020B0503020103030203" pitchFamily="34" charset="0"/>
                <a:cs typeface="Calibri"/>
              </a:rPr>
              <a:t>consulted</a:t>
            </a:r>
            <a:r>
              <a:rPr sz="2800" spc="-75" dirty="0">
                <a:latin typeface="Sassoon Infant Std" panose="020B0503020103030203" pitchFamily="34" charset="0"/>
                <a:cs typeface="Calibri"/>
              </a:rPr>
              <a:t> </a:t>
            </a:r>
            <a:r>
              <a:rPr sz="2800" spc="-25" dirty="0">
                <a:latin typeface="Sassoon Infant Std" panose="020B0503020103030203" pitchFamily="34" charset="0"/>
                <a:cs typeface="Calibri"/>
              </a:rPr>
              <a:t>on </a:t>
            </a:r>
            <a:r>
              <a:rPr sz="2800" dirty="0">
                <a:latin typeface="Sassoon Infant Std" panose="020B0503020103030203" pitchFamily="34" charset="0"/>
                <a:cs typeface="Calibri"/>
              </a:rPr>
              <a:t>this</a:t>
            </a:r>
            <a:r>
              <a:rPr sz="2800" spc="-60" dirty="0">
                <a:latin typeface="Sassoon Infant Std" panose="020B0503020103030203" pitchFamily="34" charset="0"/>
                <a:cs typeface="Calibri"/>
              </a:rPr>
              <a:t> </a:t>
            </a:r>
            <a:r>
              <a:rPr sz="2800" dirty="0">
                <a:latin typeface="Sassoon Infant Std" panose="020B0503020103030203" pitchFamily="34" charset="0"/>
                <a:cs typeface="Calibri"/>
              </a:rPr>
              <a:t>report</a:t>
            </a:r>
            <a:r>
              <a:rPr sz="2800" spc="-65" dirty="0">
                <a:latin typeface="Sassoon Infant Std" panose="020B0503020103030203" pitchFamily="34" charset="0"/>
                <a:cs typeface="Calibri"/>
              </a:rPr>
              <a:t> </a:t>
            </a:r>
            <a:r>
              <a:rPr sz="2800" dirty="0">
                <a:latin typeface="Sassoon Infant Std" panose="020B0503020103030203" pitchFamily="34" charset="0"/>
                <a:cs typeface="Calibri"/>
              </a:rPr>
              <a:t>during</a:t>
            </a:r>
            <a:r>
              <a:rPr sz="2800" spc="-45" dirty="0">
                <a:latin typeface="Sassoon Infant Std" panose="020B0503020103030203" pitchFamily="34" charset="0"/>
                <a:cs typeface="Calibri"/>
              </a:rPr>
              <a:t> </a:t>
            </a:r>
            <a:r>
              <a:rPr sz="2800" dirty="0">
                <a:latin typeface="Sassoon Infant Std" panose="020B0503020103030203" pitchFamily="34" charset="0"/>
                <a:cs typeface="Calibri"/>
              </a:rPr>
              <a:t>the</a:t>
            </a:r>
            <a:r>
              <a:rPr sz="2800" spc="-65" dirty="0">
                <a:latin typeface="Sassoon Infant Std" panose="020B0503020103030203" pitchFamily="34" charset="0"/>
                <a:cs typeface="Calibri"/>
              </a:rPr>
              <a:t> </a:t>
            </a:r>
            <a:r>
              <a:rPr sz="2800" dirty="0">
                <a:latin typeface="Sassoon Infant Std" panose="020B0503020103030203" pitchFamily="34" charset="0"/>
                <a:cs typeface="Calibri"/>
              </a:rPr>
              <a:t>academic</a:t>
            </a:r>
            <a:r>
              <a:rPr sz="2800" spc="-75" dirty="0">
                <a:latin typeface="Sassoon Infant Std" panose="020B0503020103030203" pitchFamily="34" charset="0"/>
                <a:cs typeface="Calibri"/>
              </a:rPr>
              <a:t> </a:t>
            </a:r>
            <a:r>
              <a:rPr sz="2800" dirty="0">
                <a:latin typeface="Sassoon Infant Std" panose="020B0503020103030203" pitchFamily="34" charset="0"/>
                <a:cs typeface="Calibri"/>
              </a:rPr>
              <a:t>year</a:t>
            </a:r>
            <a:r>
              <a:rPr sz="2800" spc="-80" dirty="0">
                <a:latin typeface="Sassoon Infant Std" panose="020B0503020103030203" pitchFamily="34" charset="0"/>
                <a:cs typeface="Calibri"/>
              </a:rPr>
              <a:t> </a:t>
            </a:r>
            <a:r>
              <a:rPr lang="en-GB" sz="2800" spc="-20" dirty="0">
                <a:latin typeface="Sassoon Infant Std" panose="020B0503020103030203" pitchFamily="34" charset="0"/>
                <a:cs typeface="Calibri"/>
              </a:rPr>
              <a:t>2024-2025</a:t>
            </a:r>
            <a:endParaRPr sz="2800" dirty="0">
              <a:latin typeface="Sassoon Infant Std" panose="020B0503020103030203" pitchFamily="34" charset="0"/>
              <a:cs typeface="Calibri"/>
            </a:endParaRPr>
          </a:p>
        </p:txBody>
      </p:sp>
      <p:pic>
        <p:nvPicPr>
          <p:cNvPr id="6" name="Picture 5" descr="A group of children in a classroom&#10;&#10;Description automatically generated">
            <a:extLst>
              <a:ext uri="{FF2B5EF4-FFF2-40B4-BE49-F238E27FC236}">
                <a16:creationId xmlns:a16="http://schemas.microsoft.com/office/drawing/2014/main" id="{FDA773C0-E513-D205-E16B-E6A6BD1D8EFF}"/>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372048" y="3240613"/>
            <a:ext cx="5447903" cy="3417132"/>
          </a:xfrm>
          <a:prstGeom prst="rect">
            <a:avLst/>
          </a:prstGeom>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5F23B6CA-5BC6-BD19-8EE0-44AB4D71BF72}"/>
              </a:ext>
            </a:extLst>
          </p:cNvPr>
          <p:cNvSpPr>
            <a:spLocks noGrp="1"/>
          </p:cNvSpPr>
          <p:nvPr>
            <p:ph type="title"/>
          </p:nvPr>
        </p:nvSpPr>
        <p:spPr>
          <a:xfrm>
            <a:off x="916940" y="76200"/>
            <a:ext cx="10358120" cy="1107996"/>
          </a:xfrm>
        </p:spPr>
        <p:txBody>
          <a:bodyPr/>
          <a:lstStyle/>
          <a:p>
            <a:pPr algn="ctr"/>
            <a:r>
              <a:rPr lang="en-GB" b="1" u="sng" dirty="0">
                <a:latin typeface="Sassoon Infant Std" panose="020B0503020103030203"/>
              </a:rPr>
              <a:t>SEND Glossary </a:t>
            </a:r>
            <a:br>
              <a:rPr lang="en-GB" b="1" dirty="0"/>
            </a:br>
            <a:endParaRPr lang="en-GB" dirty="0"/>
          </a:p>
        </p:txBody>
      </p:sp>
      <p:sp>
        <p:nvSpPr>
          <p:cNvPr id="3" name="Text Placeholder 2">
            <a:extLst>
              <a:ext uri="{FF2B5EF4-FFF2-40B4-BE49-F238E27FC236}">
                <a16:creationId xmlns:a16="http://schemas.microsoft.com/office/drawing/2014/main" id="{3A402E1D-E21A-F883-166E-D97B11E27D02}"/>
              </a:ext>
            </a:extLst>
          </p:cNvPr>
          <p:cNvSpPr>
            <a:spLocks noGrp="1"/>
          </p:cNvSpPr>
          <p:nvPr>
            <p:ph type="body" idx="1"/>
          </p:nvPr>
        </p:nvSpPr>
        <p:spPr>
          <a:xfrm>
            <a:off x="304800" y="685801"/>
            <a:ext cx="11582400" cy="6078587"/>
          </a:xfrm>
        </p:spPr>
        <p:txBody>
          <a:bodyPr numCol="3"/>
          <a:lstStyle/>
          <a:p>
            <a:r>
              <a:rPr lang="en-GB" sz="1200" b="1" dirty="0">
                <a:latin typeface="Sassoon Infant Std" panose="020B0503020103030203"/>
              </a:rPr>
              <a:t>ADHD (Attention Deficit Hyperactivity Disorder)</a:t>
            </a:r>
            <a:br>
              <a:rPr lang="en-GB" sz="1200" dirty="0">
                <a:latin typeface="Sassoon Infant Std" panose="020B0503020103030203"/>
              </a:rPr>
            </a:br>
            <a:r>
              <a:rPr lang="en-GB" sz="1200" dirty="0">
                <a:latin typeface="Sassoon Infant Std" panose="020B0503020103030203"/>
              </a:rPr>
              <a:t>A condition affecting concentration, impulse control, and activity levels. Pupils may need support with focus, behaviour, and organisation.</a:t>
            </a:r>
          </a:p>
          <a:p>
            <a:r>
              <a:rPr lang="en-GB" sz="1200" b="1" dirty="0">
                <a:latin typeface="Sassoon Infant Std" panose="020B0503020103030203"/>
              </a:rPr>
              <a:t>ASC / ASD (Autism Spectrum Condition / Disorder)</a:t>
            </a:r>
            <a:br>
              <a:rPr lang="en-GB" sz="1200" dirty="0">
                <a:latin typeface="Sassoon Infant Std" panose="020B0503020103030203"/>
              </a:rPr>
            </a:br>
            <a:r>
              <a:rPr lang="en-GB" sz="1200" dirty="0">
                <a:latin typeface="Sassoon Infant Std" panose="020B0503020103030203"/>
              </a:rPr>
              <a:t>A neurodevelopmental condition that affects communication, </a:t>
            </a:r>
          </a:p>
          <a:p>
            <a:r>
              <a:rPr lang="en-GB" sz="1200" dirty="0">
                <a:latin typeface="Sassoon Infant Std" panose="020B0503020103030203"/>
              </a:rPr>
              <a:t>social interaction, and flexibility of thought. Often referred to as ASC in UK schools.</a:t>
            </a:r>
          </a:p>
          <a:p>
            <a:r>
              <a:rPr lang="en-GB" sz="1200" b="1" dirty="0">
                <a:latin typeface="Sassoon Infant Std" panose="020B0503020103030203"/>
              </a:rPr>
              <a:t>Annual Review</a:t>
            </a:r>
            <a:br>
              <a:rPr lang="en-GB" sz="1200" dirty="0">
                <a:latin typeface="Sassoon Infant Std" panose="020B0503020103030203"/>
              </a:rPr>
            </a:br>
            <a:r>
              <a:rPr lang="en-GB" sz="1200" dirty="0">
                <a:latin typeface="Sassoon Infant Std" panose="020B0503020103030203"/>
              </a:rPr>
              <a:t>A yearly meeting to review the progress and needs of a pupil with an </a:t>
            </a:r>
            <a:r>
              <a:rPr lang="en-GB" sz="1200" b="1" dirty="0">
                <a:latin typeface="Sassoon Infant Std" panose="020B0503020103030203"/>
              </a:rPr>
              <a:t>EHCP</a:t>
            </a:r>
            <a:r>
              <a:rPr lang="en-GB" sz="1200" dirty="0">
                <a:latin typeface="Sassoon Infant Std" panose="020B0503020103030203"/>
              </a:rPr>
              <a:t> (see below), and to consider whether any changes are needed.</a:t>
            </a:r>
          </a:p>
          <a:p>
            <a:r>
              <a:rPr lang="en-GB" sz="1200" b="1" dirty="0">
                <a:latin typeface="Sassoon Infant Std" panose="020B0503020103030203"/>
              </a:rPr>
              <a:t>CAMHS (Child and Adolescent Mental Health Services)</a:t>
            </a:r>
            <a:br>
              <a:rPr lang="en-GB" sz="1200" dirty="0">
                <a:latin typeface="Sassoon Infant Std" panose="020B0503020103030203"/>
              </a:rPr>
            </a:br>
            <a:r>
              <a:rPr lang="en-GB" sz="1200" dirty="0">
                <a:latin typeface="Sassoon Infant Std" panose="020B0503020103030203"/>
              </a:rPr>
              <a:t>NHS services supporting children and young people with emotional, behavioural or mental health difficulties.</a:t>
            </a:r>
          </a:p>
          <a:p>
            <a:r>
              <a:rPr lang="en-GB" sz="1200" b="1" dirty="0">
                <a:latin typeface="Sassoon Infant Std" panose="020B0503020103030203"/>
              </a:rPr>
              <a:t>Differentiation/Adaption </a:t>
            </a:r>
            <a:br>
              <a:rPr lang="en-GB" sz="1200" dirty="0">
                <a:latin typeface="Sassoon Infant Std" panose="020B0503020103030203"/>
              </a:rPr>
            </a:br>
            <a:r>
              <a:rPr lang="en-GB" sz="1200" dirty="0">
                <a:latin typeface="Sassoon Infant Std" panose="020B0503020103030203"/>
              </a:rPr>
              <a:t>Adapting teaching methods, tasks or resources to suit the individual needs of learners.</a:t>
            </a:r>
          </a:p>
          <a:p>
            <a:r>
              <a:rPr lang="en-GB" sz="1200" b="1" dirty="0">
                <a:latin typeface="Sassoon Infant Std" panose="020B0503020103030203"/>
              </a:rPr>
              <a:t>EHCP (Education, Health and Care Plan)</a:t>
            </a:r>
            <a:br>
              <a:rPr lang="en-GB" sz="1200" dirty="0">
                <a:latin typeface="Sassoon Infant Std" panose="020B0503020103030203"/>
              </a:rPr>
            </a:br>
            <a:r>
              <a:rPr lang="en-GB" sz="1200" dirty="0">
                <a:latin typeface="Sassoon Infant Std" panose="020B0503020103030203"/>
              </a:rPr>
              <a:t>A legal document for children with significant and complex needs. It sets out the support a child requires across education, health and social care.</a:t>
            </a:r>
          </a:p>
          <a:p>
            <a:r>
              <a:rPr lang="en-GB" sz="1200" b="1" dirty="0">
                <a:latin typeface="Sassoon Infant Std" panose="020B0503020103030203"/>
              </a:rPr>
              <a:t>EHCNA</a:t>
            </a:r>
            <a:r>
              <a:rPr lang="en-GB" sz="1200" dirty="0">
                <a:latin typeface="Sassoon Infant Std" panose="020B0503020103030203"/>
              </a:rPr>
              <a:t> (</a:t>
            </a:r>
            <a:r>
              <a:rPr lang="en-GB" sz="1200" b="1" dirty="0">
                <a:latin typeface="Sassoon Infant Std" panose="020B0503020103030203"/>
              </a:rPr>
              <a:t>Education, Health and Care Needs Assessment)</a:t>
            </a:r>
          </a:p>
          <a:p>
            <a:r>
              <a:rPr lang="en-GB" sz="1200" dirty="0">
                <a:latin typeface="Sassoon Infant Std" panose="020B0503020103030203"/>
              </a:rPr>
              <a:t>The formal assessment process carried out by the local authority to determine whether a child or young person requires an Education, Health and Care Plan (EHCP</a:t>
            </a:r>
            <a:r>
              <a:rPr lang="en-GB" sz="1200" b="1" dirty="0">
                <a:latin typeface="Sassoon Infant Std" panose="020B0503020103030203"/>
              </a:rPr>
              <a:t>)</a:t>
            </a:r>
            <a:r>
              <a:rPr lang="en-GB" sz="1200" dirty="0">
                <a:latin typeface="Sassoon Infant Std" panose="020B0503020103030203"/>
              </a:rPr>
              <a:t>.</a:t>
            </a:r>
          </a:p>
          <a:p>
            <a:r>
              <a:rPr lang="en-GB" sz="1200" b="1" dirty="0">
                <a:latin typeface="Sassoon Infant Std" panose="020B0503020103030203"/>
              </a:rPr>
              <a:t>EAL (English as an Additional Language)</a:t>
            </a:r>
            <a:br>
              <a:rPr lang="en-GB" sz="1200" dirty="0">
                <a:latin typeface="Sassoon Infant Std" panose="020B0503020103030203"/>
              </a:rPr>
            </a:br>
            <a:r>
              <a:rPr lang="en-GB" sz="1200" dirty="0">
                <a:latin typeface="Sassoon Infant Std" panose="020B0503020103030203"/>
              </a:rPr>
              <a:t>Used for pupils whose first language is not English. EAL is not a SEND category but may overlap with other needs.</a:t>
            </a:r>
          </a:p>
          <a:p>
            <a:r>
              <a:rPr lang="en-GB" sz="1200" b="1" dirty="0">
                <a:latin typeface="Sassoon Infant Std" panose="020B0503020103030203"/>
              </a:rPr>
              <a:t>EP (Educational Psychologist)</a:t>
            </a:r>
            <a:br>
              <a:rPr lang="en-GB" sz="1200" dirty="0">
                <a:latin typeface="Sassoon Infant Std" panose="020B0503020103030203"/>
              </a:rPr>
            </a:br>
            <a:r>
              <a:rPr lang="en-GB" sz="1200" dirty="0">
                <a:latin typeface="Sassoon Infant Std" panose="020B0503020103030203"/>
              </a:rPr>
              <a:t>A specialist who assesses children’s learning and behaviour needs and advises schools on support strategies.</a:t>
            </a:r>
          </a:p>
          <a:p>
            <a:endParaRPr lang="en-GB" sz="1200" b="1" dirty="0">
              <a:latin typeface="Sassoon Infant Std" panose="020B0503020103030203"/>
            </a:endParaRPr>
          </a:p>
          <a:p>
            <a:r>
              <a:rPr lang="en-GB" sz="1200" b="1" dirty="0">
                <a:latin typeface="Sassoon Infant Std" panose="020B0503020103030203"/>
              </a:rPr>
              <a:t>EPPLAC</a:t>
            </a:r>
          </a:p>
          <a:p>
            <a:r>
              <a:rPr lang="en-GB" sz="1200" dirty="0">
                <a:latin typeface="Sassoon Infant Std" panose="020B0503020103030203"/>
              </a:rPr>
              <a:t>Education and Personal Progress Plan for Looked After Children.</a:t>
            </a:r>
            <a:endParaRPr lang="en-GB" sz="1200" b="1" dirty="0">
              <a:latin typeface="Sassoon Infant Std" panose="020B0503020103030203"/>
            </a:endParaRPr>
          </a:p>
          <a:p>
            <a:r>
              <a:rPr lang="en-GB" sz="1200" b="1" dirty="0">
                <a:latin typeface="Sassoon Infant Std" panose="020B0503020103030203"/>
              </a:rPr>
              <a:t>Graduated Response </a:t>
            </a:r>
            <a:br>
              <a:rPr lang="en-GB" sz="1200" dirty="0">
                <a:latin typeface="Sassoon Infant Std" panose="020B0503020103030203"/>
              </a:rPr>
            </a:br>
            <a:r>
              <a:rPr lang="en-GB" sz="1200" dirty="0">
                <a:latin typeface="Sassoon Infant Std" panose="020B0503020103030203"/>
              </a:rPr>
              <a:t>A four-part cycle (Assess, Plan, Do, Review) used by schools to provide increasingly targeted support for children with SEND.</a:t>
            </a:r>
          </a:p>
          <a:p>
            <a:r>
              <a:rPr lang="en-GB" sz="1200" b="1" dirty="0">
                <a:latin typeface="Sassoon Infant Std" panose="020B0503020103030203"/>
              </a:rPr>
              <a:t>IEP/ISP (Individual Education or Support Plan)</a:t>
            </a:r>
            <a:br>
              <a:rPr lang="en-GB" sz="1200" dirty="0">
                <a:latin typeface="Sassoon Infant Std" panose="020B0503020103030203"/>
              </a:rPr>
            </a:br>
            <a:r>
              <a:rPr lang="en-GB" sz="1200" dirty="0">
                <a:latin typeface="Sassoon Infant Std" panose="020B0503020103030203"/>
              </a:rPr>
              <a:t>A document that outlines specific, short-term targets and strategies for a child with SEND</a:t>
            </a:r>
          </a:p>
          <a:p>
            <a:r>
              <a:rPr lang="en-GB" sz="1200" b="1" dirty="0">
                <a:latin typeface="Sassoon Infant Std" panose="020B0503020103030203"/>
              </a:rPr>
              <a:t>Inclusion</a:t>
            </a:r>
            <a:br>
              <a:rPr lang="en-GB" sz="1200" dirty="0">
                <a:latin typeface="Sassoon Infant Std" panose="020B0503020103030203"/>
              </a:rPr>
            </a:br>
            <a:r>
              <a:rPr lang="en-GB" sz="1200" dirty="0">
                <a:latin typeface="Sassoon Infant Std" panose="020B0503020103030203"/>
              </a:rPr>
              <a:t>Ensuring all children, regardless of ability or need, are welcomed, valued and supported to take part fully in school life.</a:t>
            </a:r>
          </a:p>
          <a:p>
            <a:r>
              <a:rPr lang="en-GB" sz="1200" b="1" dirty="0">
                <a:latin typeface="Sassoon Infant Std" panose="020B0503020103030203"/>
              </a:rPr>
              <a:t>Intervention</a:t>
            </a:r>
            <a:br>
              <a:rPr lang="en-GB" sz="1200" dirty="0">
                <a:latin typeface="Sassoon Infant Std" panose="020B0503020103030203"/>
              </a:rPr>
            </a:br>
            <a:r>
              <a:rPr lang="en-GB" sz="1200" dirty="0">
                <a:latin typeface="Sassoon Infant Std" panose="020B0503020103030203"/>
              </a:rPr>
              <a:t>A specific programme or additional support, usually time-limited, designed to help a child progress in a particular area.</a:t>
            </a:r>
          </a:p>
          <a:p>
            <a:r>
              <a:rPr lang="en-GB" sz="1200" b="1" dirty="0">
                <a:latin typeface="Sassoon Infant Std" panose="020B0503020103030203"/>
              </a:rPr>
              <a:t>Key Person / Key Adult</a:t>
            </a:r>
            <a:br>
              <a:rPr lang="en-GB" sz="1200" dirty="0">
                <a:latin typeface="Sassoon Infant Std" panose="020B0503020103030203"/>
              </a:rPr>
            </a:br>
            <a:r>
              <a:rPr lang="en-GB" sz="1200" dirty="0">
                <a:latin typeface="Sassoon Infant Std" panose="020B0503020103030203"/>
              </a:rPr>
              <a:t>An adult in school who has a close, supportive relationship with a child, often used to provide consistency and emotional support.</a:t>
            </a:r>
          </a:p>
          <a:p>
            <a:r>
              <a:rPr lang="en-GB" sz="1200" b="1" dirty="0">
                <a:latin typeface="Sassoon Infant Std" panose="020B0503020103030203"/>
              </a:rPr>
              <a:t>LSA or TA (Learning Support or Teaching Assistant)</a:t>
            </a:r>
            <a:br>
              <a:rPr lang="en-GB" sz="1200" dirty="0">
                <a:latin typeface="Sassoon Infant Std" panose="020B0503020103030203"/>
              </a:rPr>
            </a:br>
            <a:r>
              <a:rPr lang="en-GB" sz="1200" dirty="0">
                <a:latin typeface="Sassoon Infant Std" panose="020B0503020103030203"/>
              </a:rPr>
              <a:t>A staff member who supports children with learning needs, usually in class or in small group interventions.</a:t>
            </a:r>
            <a:br>
              <a:rPr lang="en-GB" sz="1200" dirty="0">
                <a:latin typeface="Sassoon Infant Std" panose="020B0503020103030203"/>
              </a:rPr>
            </a:br>
            <a:r>
              <a:rPr lang="en-GB" sz="1200" b="1" dirty="0">
                <a:latin typeface="Sassoon Infant Std" panose="020B0503020103030203"/>
              </a:rPr>
              <a:t>MHST (Mental Health in Schools Support Team)</a:t>
            </a:r>
          </a:p>
          <a:p>
            <a:r>
              <a:rPr lang="en-GB" sz="1200" dirty="0">
                <a:latin typeface="Sassoon Infant Std" panose="020B0503020103030203"/>
              </a:rPr>
              <a:t>providing early intervention and preventative mental health support for children and young people in educational settings.</a:t>
            </a:r>
          </a:p>
          <a:p>
            <a:r>
              <a:rPr lang="en-GB" sz="1200" b="1" dirty="0">
                <a:latin typeface="Sassoon Infant Std" panose="020B0503020103030203"/>
              </a:rPr>
              <a:t>Occupational Therapy (OT)</a:t>
            </a:r>
            <a:br>
              <a:rPr lang="en-GB" sz="1200" dirty="0">
                <a:latin typeface="Sassoon Infant Std" panose="020B0503020103030203"/>
              </a:rPr>
            </a:br>
            <a:r>
              <a:rPr lang="en-GB" sz="1200" dirty="0">
                <a:latin typeface="Sassoon Infant Std" panose="020B0503020103030203"/>
              </a:rPr>
              <a:t>A service that supports children who have difficulties with everyday physical tasks, such as handwriting, balance, or coordination.</a:t>
            </a:r>
          </a:p>
          <a:p>
            <a:r>
              <a:rPr lang="en-GB" sz="1200" b="1" dirty="0">
                <a:latin typeface="Sassoon Infant Std" panose="020B0503020103030203"/>
              </a:rPr>
              <a:t>Pastoral Support</a:t>
            </a:r>
            <a:br>
              <a:rPr lang="en-GB" sz="1200" dirty="0">
                <a:latin typeface="Sassoon Infant Std" panose="020B0503020103030203"/>
              </a:rPr>
            </a:br>
            <a:r>
              <a:rPr lang="en-GB" sz="1200" dirty="0">
                <a:latin typeface="Sassoon Infant Std" panose="020B0503020103030203"/>
              </a:rPr>
              <a:t>Support for children’s emotional, social, and behavioural needs, often led by a pastoral team or key worker.</a:t>
            </a:r>
            <a:endParaRPr lang="en-GB" sz="1200" b="1" dirty="0">
              <a:latin typeface="Sassoon Infant Std" panose="020B0503020103030203"/>
            </a:endParaRPr>
          </a:p>
          <a:p>
            <a:r>
              <a:rPr lang="en-GB" sz="1200" b="1" dirty="0">
                <a:latin typeface="Sassoon Infant Std" panose="020B0503020103030203"/>
              </a:rPr>
              <a:t>PEP (Personal Education Plan)</a:t>
            </a:r>
            <a:br>
              <a:rPr lang="en-GB" sz="1200" dirty="0">
                <a:latin typeface="Sassoon Infant Std" panose="020B0503020103030203"/>
              </a:rPr>
            </a:br>
            <a:r>
              <a:rPr lang="en-GB" sz="1200" dirty="0">
                <a:latin typeface="Sassoon Infant Std" panose="020B0503020103030203"/>
              </a:rPr>
              <a:t>A plan required for every child in care (Looked After Child), outlining education targets and support.</a:t>
            </a:r>
          </a:p>
          <a:p>
            <a:r>
              <a:rPr lang="en-GB" sz="1200" b="1" dirty="0">
                <a:latin typeface="Sassoon Infant Std" panose="020B0503020103030203"/>
              </a:rPr>
              <a:t>Provision Map</a:t>
            </a:r>
            <a:br>
              <a:rPr lang="en-GB" sz="1200" dirty="0">
                <a:latin typeface="Sassoon Infant Std" panose="020B0503020103030203"/>
              </a:rPr>
            </a:br>
            <a:r>
              <a:rPr lang="en-GB" sz="1200" dirty="0">
                <a:latin typeface="Sassoon Infant Std" panose="020B0503020103030203"/>
              </a:rPr>
              <a:t>A document that outlines all the additional support provided in a school for pupils with SEND.</a:t>
            </a:r>
            <a:endParaRPr lang="en-GB" sz="1200" b="1" dirty="0">
              <a:latin typeface="Sassoon Infant Std" panose="020B0503020103030203"/>
            </a:endParaRPr>
          </a:p>
          <a:p>
            <a:r>
              <a:rPr lang="en-GB" sz="1200" b="1" dirty="0">
                <a:latin typeface="Sassoon Infant Std" panose="020B0503020103030203"/>
              </a:rPr>
              <a:t>Reasonable Adjustments</a:t>
            </a:r>
            <a:br>
              <a:rPr lang="en-GB" sz="1200" dirty="0">
                <a:latin typeface="Sassoon Infant Std" panose="020B0503020103030203"/>
              </a:rPr>
            </a:br>
            <a:r>
              <a:rPr lang="en-GB" sz="1200" dirty="0">
                <a:latin typeface="Sassoon Infant Std" panose="020B0503020103030203"/>
              </a:rPr>
              <a:t>Changes made to remove or reduce barriers for pupils with disabilities, as required by the Equality Act 2010.</a:t>
            </a:r>
          </a:p>
          <a:p>
            <a:r>
              <a:rPr lang="en-GB" sz="1200" b="1" dirty="0">
                <a:latin typeface="Sassoon Infant Std" panose="020B0503020103030203"/>
              </a:rPr>
              <a:t>SALT (Speech and Language Therapy)</a:t>
            </a:r>
            <a:br>
              <a:rPr lang="en-GB" sz="1200" dirty="0">
                <a:latin typeface="Sassoon Infant Std" panose="020B0503020103030203"/>
              </a:rPr>
            </a:br>
            <a:r>
              <a:rPr lang="en-GB" sz="1200" dirty="0">
                <a:latin typeface="Sassoon Infant Std" panose="020B0503020103030203"/>
              </a:rPr>
              <a:t>A service supporting children with speech, language, and communication difficulties.</a:t>
            </a:r>
          </a:p>
          <a:p>
            <a:r>
              <a:rPr lang="en-GB" sz="1200" b="1" dirty="0">
                <a:latin typeface="Sassoon Infant Std" panose="020B0503020103030203"/>
              </a:rPr>
              <a:t>SEMH (Social, Emotional and Mental Health needs)</a:t>
            </a:r>
            <a:br>
              <a:rPr lang="en-GB" sz="1200" dirty="0">
                <a:latin typeface="Sassoon Infant Std" panose="020B0503020103030203"/>
              </a:rPr>
            </a:br>
            <a:r>
              <a:rPr lang="en-GB" sz="1200" dirty="0">
                <a:latin typeface="Sassoon Infant Std" panose="020B0503020103030203"/>
              </a:rPr>
              <a:t>A category of SEND where children experience difficulties managing emotions, behaviour or mental health.</a:t>
            </a:r>
            <a:endParaRPr lang="en-GB" sz="1200" b="1" dirty="0">
              <a:latin typeface="Sassoon Infant Std" panose="020B0503020103030203"/>
            </a:endParaRPr>
          </a:p>
          <a:p>
            <a:r>
              <a:rPr lang="en-GB" sz="1200" b="1" dirty="0">
                <a:latin typeface="Sassoon Infant Std" panose="020B0503020103030203"/>
              </a:rPr>
              <a:t>SENCo (Special Educational Needs Coordinator)</a:t>
            </a:r>
            <a:br>
              <a:rPr lang="en-GB" sz="1200" dirty="0">
                <a:latin typeface="Sassoon Infant Std" panose="020B0503020103030203"/>
              </a:rPr>
            </a:br>
            <a:r>
              <a:rPr lang="en-GB" sz="1200" dirty="0">
                <a:latin typeface="Sassoon Infant Std" panose="020B0503020103030203"/>
              </a:rPr>
              <a:t>The teacher responsible for coordinating SEND support within a school.</a:t>
            </a:r>
          </a:p>
          <a:p>
            <a:r>
              <a:rPr lang="en-GB" sz="1200" b="1" dirty="0">
                <a:latin typeface="Sassoon Infant Std" panose="020B0503020103030203"/>
              </a:rPr>
              <a:t>SEND Code of Practice</a:t>
            </a:r>
            <a:br>
              <a:rPr lang="en-GB" sz="1200" dirty="0">
                <a:latin typeface="Sassoon Infant Std" panose="020B0503020103030203"/>
              </a:rPr>
            </a:br>
            <a:r>
              <a:rPr lang="en-GB" sz="1200" dirty="0">
                <a:latin typeface="Sassoon Infant Std" panose="020B0503020103030203"/>
              </a:rPr>
              <a:t>The statutory guidance that schools and local authorities </a:t>
            </a:r>
          </a:p>
          <a:p>
            <a:r>
              <a:rPr lang="en-GB" sz="1200" dirty="0">
                <a:latin typeface="Sassoon Infant Std" panose="020B0503020103030203"/>
              </a:rPr>
              <a:t>must follow in identifying and supporting children with SEND.</a:t>
            </a:r>
          </a:p>
          <a:p>
            <a:r>
              <a:rPr lang="en-GB" sz="1200" b="1" dirty="0">
                <a:latin typeface="Sassoon Infant Std" panose="020B0503020103030203"/>
              </a:rPr>
              <a:t>SEN / SEND Support</a:t>
            </a:r>
            <a:br>
              <a:rPr lang="en-GB" sz="1200" dirty="0">
                <a:latin typeface="Sassoon Infant Std" panose="020B0503020103030203"/>
              </a:rPr>
            </a:br>
            <a:r>
              <a:rPr lang="en-GB" sz="1200" dirty="0">
                <a:latin typeface="Sassoon Infant Std" panose="020B0503020103030203"/>
              </a:rPr>
              <a:t>The level of support provided for pupils with SEND who do not have an EHCP but require extra help to meet their needs.</a:t>
            </a:r>
          </a:p>
          <a:p>
            <a:r>
              <a:rPr lang="en-GB" sz="1200" b="1" dirty="0">
                <a:latin typeface="Sassoon Infant Std" panose="020B0503020103030203"/>
              </a:rPr>
              <a:t>Sensory Processing Difficulties</a:t>
            </a:r>
            <a:br>
              <a:rPr lang="en-GB" sz="1200" dirty="0">
                <a:latin typeface="Sassoon Infant Std" panose="020B0503020103030203"/>
              </a:rPr>
            </a:br>
            <a:r>
              <a:rPr lang="en-GB" sz="1200" dirty="0">
                <a:latin typeface="Sassoon Infant Std" panose="020B0503020103030203"/>
              </a:rPr>
              <a:t>When a child struggles to interpret or respond appropriately to sensory information (e.g. sound, touch, movement).</a:t>
            </a:r>
          </a:p>
          <a:p>
            <a:r>
              <a:rPr lang="en-GB" sz="1200" b="1" dirty="0">
                <a:latin typeface="Sassoon Infant Std" panose="020B0503020103030203"/>
              </a:rPr>
              <a:t>TAF / TAC (Team Around the Family or Team Around the Child)</a:t>
            </a:r>
            <a:br>
              <a:rPr lang="en-GB" sz="1200" dirty="0">
                <a:latin typeface="Sassoon Infant Std" panose="020B0503020103030203"/>
              </a:rPr>
            </a:br>
            <a:r>
              <a:rPr lang="en-GB" sz="1200" dirty="0">
                <a:latin typeface="Sassoon Infant Std" panose="020B0503020103030203"/>
              </a:rPr>
              <a:t>A multi-agency approach involving professionals and family members to support a child’s wider needs.</a:t>
            </a:r>
          </a:p>
          <a:p>
            <a:endParaRPr lang="en-GB" dirty="0"/>
          </a:p>
        </p:txBody>
      </p:sp>
    </p:spTree>
    <p:extLst>
      <p:ext uri="{BB962C8B-B14F-4D97-AF65-F5344CB8AC3E}">
        <p14:creationId xmlns:p14="http://schemas.microsoft.com/office/powerpoint/2010/main" val="248714314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2" name="object 2"/>
          <p:cNvGrpSpPr/>
          <p:nvPr/>
        </p:nvGrpSpPr>
        <p:grpSpPr>
          <a:xfrm>
            <a:off x="421450" y="1248987"/>
            <a:ext cx="9592310" cy="4785360"/>
            <a:chOff x="332231" y="894588"/>
            <a:chExt cx="9592310" cy="4785360"/>
          </a:xfrm>
        </p:grpSpPr>
        <p:sp>
          <p:nvSpPr>
            <p:cNvPr id="3" name="object 3"/>
            <p:cNvSpPr/>
            <p:nvPr/>
          </p:nvSpPr>
          <p:spPr>
            <a:xfrm>
              <a:off x="370331" y="932688"/>
              <a:ext cx="9516110" cy="4709160"/>
            </a:xfrm>
            <a:custGeom>
              <a:avLst/>
              <a:gdLst/>
              <a:ahLst/>
              <a:cxnLst/>
              <a:rect l="l" t="t" r="r" b="b"/>
              <a:pathLst>
                <a:path w="9516110" h="4709160">
                  <a:moveTo>
                    <a:pt x="9515856" y="0"/>
                  </a:moveTo>
                  <a:lnTo>
                    <a:pt x="0" y="0"/>
                  </a:lnTo>
                  <a:lnTo>
                    <a:pt x="0" y="4709160"/>
                  </a:lnTo>
                  <a:lnTo>
                    <a:pt x="9515856" y="4709160"/>
                  </a:lnTo>
                  <a:lnTo>
                    <a:pt x="9515856" y="0"/>
                  </a:lnTo>
                  <a:close/>
                </a:path>
              </a:pathLst>
            </a:custGeom>
            <a:solidFill>
              <a:srgbClr val="DBDBDB"/>
            </a:solidFill>
          </p:spPr>
          <p:txBody>
            <a:bodyPr wrap="square" lIns="0" tIns="0" rIns="0" bIns="0" rtlCol="0"/>
            <a:lstStyle/>
            <a:p>
              <a:endParaRPr/>
            </a:p>
          </p:txBody>
        </p:sp>
        <p:sp>
          <p:nvSpPr>
            <p:cNvPr id="4" name="object 4"/>
            <p:cNvSpPr/>
            <p:nvPr/>
          </p:nvSpPr>
          <p:spPr>
            <a:xfrm>
              <a:off x="370331" y="932688"/>
              <a:ext cx="9516110" cy="4709160"/>
            </a:xfrm>
            <a:custGeom>
              <a:avLst/>
              <a:gdLst/>
              <a:ahLst/>
              <a:cxnLst/>
              <a:rect l="l" t="t" r="r" b="b"/>
              <a:pathLst>
                <a:path w="9516110" h="4709160">
                  <a:moveTo>
                    <a:pt x="0" y="4709160"/>
                  </a:moveTo>
                  <a:lnTo>
                    <a:pt x="9515856" y="4709160"/>
                  </a:lnTo>
                  <a:lnTo>
                    <a:pt x="9515856" y="0"/>
                  </a:lnTo>
                  <a:lnTo>
                    <a:pt x="0" y="0"/>
                  </a:lnTo>
                  <a:lnTo>
                    <a:pt x="0" y="4709160"/>
                  </a:lnTo>
                  <a:close/>
                </a:path>
              </a:pathLst>
            </a:custGeom>
            <a:ln w="76200">
              <a:solidFill>
                <a:srgbClr val="000000"/>
              </a:solidFill>
            </a:ln>
          </p:spPr>
          <p:txBody>
            <a:bodyPr wrap="square" lIns="0" tIns="0" rIns="0" bIns="0" rtlCol="0"/>
            <a:lstStyle/>
            <a:p>
              <a:endParaRPr/>
            </a:p>
          </p:txBody>
        </p:sp>
      </p:grpSp>
      <p:sp>
        <p:nvSpPr>
          <p:cNvPr id="5" name="object 5"/>
          <p:cNvSpPr txBox="1">
            <a:spLocks noGrp="1"/>
          </p:cNvSpPr>
          <p:nvPr>
            <p:ph type="title"/>
          </p:nvPr>
        </p:nvSpPr>
        <p:spPr>
          <a:xfrm>
            <a:off x="564950" y="1294075"/>
            <a:ext cx="9110345" cy="697230"/>
          </a:xfrm>
          <a:prstGeom prst="rect">
            <a:avLst/>
          </a:prstGeom>
        </p:spPr>
        <p:txBody>
          <a:bodyPr vert="horz" wrap="square" lIns="0" tIns="13335" rIns="0" bIns="0" rtlCol="0">
            <a:spAutoFit/>
          </a:bodyPr>
          <a:lstStyle/>
          <a:p>
            <a:pPr marL="12700">
              <a:lnSpc>
                <a:spcPct val="100000"/>
              </a:lnSpc>
              <a:spcBef>
                <a:spcPts val="105"/>
              </a:spcBef>
            </a:pPr>
            <a:r>
              <a:rPr sz="4400" b="1" dirty="0">
                <a:latin typeface="Calibri"/>
                <a:cs typeface="Calibri"/>
              </a:rPr>
              <a:t>Definition</a:t>
            </a:r>
            <a:r>
              <a:rPr sz="4400" b="1" spc="-105" dirty="0">
                <a:latin typeface="Calibri"/>
                <a:cs typeface="Calibri"/>
              </a:rPr>
              <a:t> </a:t>
            </a:r>
            <a:r>
              <a:rPr sz="4400" b="1" dirty="0">
                <a:latin typeface="Calibri"/>
                <a:cs typeface="Calibri"/>
              </a:rPr>
              <a:t>of</a:t>
            </a:r>
            <a:r>
              <a:rPr sz="4400" b="1" spc="-70" dirty="0">
                <a:latin typeface="Calibri"/>
                <a:cs typeface="Calibri"/>
              </a:rPr>
              <a:t> </a:t>
            </a:r>
            <a:r>
              <a:rPr sz="4400" b="1" dirty="0">
                <a:latin typeface="Calibri"/>
                <a:cs typeface="Calibri"/>
              </a:rPr>
              <a:t>Special</a:t>
            </a:r>
            <a:r>
              <a:rPr sz="4400" b="1" spc="-100" dirty="0">
                <a:latin typeface="Calibri"/>
                <a:cs typeface="Calibri"/>
              </a:rPr>
              <a:t> </a:t>
            </a:r>
            <a:r>
              <a:rPr sz="4400" b="1" dirty="0">
                <a:latin typeface="Calibri"/>
                <a:cs typeface="Calibri"/>
              </a:rPr>
              <a:t>Educational</a:t>
            </a:r>
            <a:r>
              <a:rPr sz="4400" b="1" spc="-100" dirty="0">
                <a:latin typeface="Calibri"/>
                <a:cs typeface="Calibri"/>
              </a:rPr>
              <a:t> </a:t>
            </a:r>
            <a:r>
              <a:rPr sz="4400" b="1" spc="-10" dirty="0">
                <a:latin typeface="Calibri"/>
                <a:cs typeface="Calibri"/>
              </a:rPr>
              <a:t>Needs</a:t>
            </a:r>
            <a:endParaRPr sz="4400" dirty="0">
              <a:latin typeface="Calibri"/>
              <a:cs typeface="Calibri"/>
            </a:endParaRPr>
          </a:p>
        </p:txBody>
      </p:sp>
      <p:sp>
        <p:nvSpPr>
          <p:cNvPr id="6" name="object 6"/>
          <p:cNvSpPr txBox="1"/>
          <p:nvPr/>
        </p:nvSpPr>
        <p:spPr>
          <a:xfrm>
            <a:off x="553212" y="1984317"/>
            <a:ext cx="9328785" cy="3788410"/>
          </a:xfrm>
          <a:prstGeom prst="rect">
            <a:avLst/>
          </a:prstGeom>
        </p:spPr>
        <p:txBody>
          <a:bodyPr vert="horz" wrap="square" lIns="0" tIns="13335" rIns="0" bIns="0" rtlCol="0">
            <a:spAutoFit/>
          </a:bodyPr>
          <a:lstStyle/>
          <a:p>
            <a:pPr marL="4445" algn="ctr">
              <a:lnSpc>
                <a:spcPts val="3650"/>
              </a:lnSpc>
              <a:spcBef>
                <a:spcPts val="105"/>
              </a:spcBef>
            </a:pPr>
            <a:r>
              <a:rPr sz="3200" spc="-10" dirty="0">
                <a:latin typeface="Calibri"/>
                <a:cs typeface="Calibri"/>
              </a:rPr>
              <a:t>(taken</a:t>
            </a:r>
            <a:r>
              <a:rPr sz="3200" spc="-60" dirty="0">
                <a:latin typeface="Calibri"/>
                <a:cs typeface="Calibri"/>
              </a:rPr>
              <a:t> </a:t>
            </a:r>
            <a:r>
              <a:rPr sz="3200" dirty="0">
                <a:latin typeface="Calibri"/>
                <a:cs typeface="Calibri"/>
              </a:rPr>
              <a:t>from</a:t>
            </a:r>
            <a:r>
              <a:rPr sz="3200" spc="-50" dirty="0">
                <a:latin typeface="Calibri"/>
                <a:cs typeface="Calibri"/>
              </a:rPr>
              <a:t> </a:t>
            </a:r>
            <a:r>
              <a:rPr sz="3200" dirty="0">
                <a:latin typeface="Calibri"/>
                <a:cs typeface="Calibri"/>
              </a:rPr>
              <a:t>SEND</a:t>
            </a:r>
            <a:r>
              <a:rPr sz="3200" spc="-65" dirty="0">
                <a:latin typeface="Calibri"/>
                <a:cs typeface="Calibri"/>
              </a:rPr>
              <a:t> </a:t>
            </a:r>
            <a:r>
              <a:rPr sz="3200" dirty="0">
                <a:latin typeface="Calibri"/>
                <a:cs typeface="Calibri"/>
              </a:rPr>
              <a:t>Code</a:t>
            </a:r>
            <a:r>
              <a:rPr sz="3200" spc="-50" dirty="0">
                <a:latin typeface="Calibri"/>
                <a:cs typeface="Calibri"/>
              </a:rPr>
              <a:t> </a:t>
            </a:r>
            <a:r>
              <a:rPr sz="3200" dirty="0">
                <a:latin typeface="Calibri"/>
                <a:cs typeface="Calibri"/>
              </a:rPr>
              <a:t>of</a:t>
            </a:r>
            <a:r>
              <a:rPr sz="3200" spc="-50" dirty="0">
                <a:latin typeface="Calibri"/>
                <a:cs typeface="Calibri"/>
              </a:rPr>
              <a:t> </a:t>
            </a:r>
            <a:r>
              <a:rPr sz="3200" dirty="0">
                <a:latin typeface="Calibri"/>
                <a:cs typeface="Calibri"/>
              </a:rPr>
              <a:t>Practice:</a:t>
            </a:r>
            <a:r>
              <a:rPr sz="3200" spc="-80" dirty="0">
                <a:latin typeface="Calibri"/>
                <a:cs typeface="Calibri"/>
              </a:rPr>
              <a:t> </a:t>
            </a:r>
            <a:r>
              <a:rPr sz="3200" dirty="0">
                <a:latin typeface="Calibri"/>
                <a:cs typeface="Calibri"/>
              </a:rPr>
              <a:t>0</a:t>
            </a:r>
            <a:r>
              <a:rPr sz="3200" spc="-50" dirty="0">
                <a:latin typeface="Calibri"/>
                <a:cs typeface="Calibri"/>
              </a:rPr>
              <a:t> </a:t>
            </a:r>
            <a:r>
              <a:rPr sz="3200" dirty="0">
                <a:latin typeface="Calibri"/>
                <a:cs typeface="Calibri"/>
              </a:rPr>
              <a:t>to</a:t>
            </a:r>
            <a:r>
              <a:rPr sz="3200" spc="-50" dirty="0">
                <a:latin typeface="Calibri"/>
                <a:cs typeface="Calibri"/>
              </a:rPr>
              <a:t> </a:t>
            </a:r>
            <a:r>
              <a:rPr sz="3200" dirty="0">
                <a:latin typeface="Calibri"/>
                <a:cs typeface="Calibri"/>
              </a:rPr>
              <a:t>25</a:t>
            </a:r>
            <a:r>
              <a:rPr sz="3200" spc="-50" dirty="0">
                <a:latin typeface="Calibri"/>
                <a:cs typeface="Calibri"/>
              </a:rPr>
              <a:t> </a:t>
            </a:r>
            <a:r>
              <a:rPr sz="3200" dirty="0">
                <a:latin typeface="Calibri"/>
                <a:cs typeface="Calibri"/>
              </a:rPr>
              <a:t>years</a:t>
            </a:r>
            <a:r>
              <a:rPr sz="3200" spc="-60" dirty="0">
                <a:latin typeface="Calibri"/>
                <a:cs typeface="Calibri"/>
              </a:rPr>
              <a:t> </a:t>
            </a:r>
            <a:r>
              <a:rPr sz="3200" spc="-50" dirty="0">
                <a:latin typeface="Calibri"/>
                <a:cs typeface="Calibri"/>
              </a:rPr>
              <a:t>–</a:t>
            </a:r>
            <a:endParaRPr sz="3200" dirty="0">
              <a:latin typeface="Calibri"/>
              <a:cs typeface="Calibri"/>
            </a:endParaRPr>
          </a:p>
          <a:p>
            <a:pPr marL="5080" algn="ctr">
              <a:lnSpc>
                <a:spcPts val="3650"/>
              </a:lnSpc>
            </a:pPr>
            <a:r>
              <a:rPr sz="3200" dirty="0">
                <a:latin typeface="Calibri"/>
                <a:cs typeface="Calibri"/>
              </a:rPr>
              <a:t>January</a:t>
            </a:r>
            <a:r>
              <a:rPr sz="3200" spc="-85" dirty="0">
                <a:latin typeface="Calibri"/>
                <a:cs typeface="Calibri"/>
              </a:rPr>
              <a:t> </a:t>
            </a:r>
            <a:r>
              <a:rPr sz="3200" spc="-10" dirty="0">
                <a:latin typeface="Calibri"/>
                <a:cs typeface="Calibri"/>
              </a:rPr>
              <a:t>2015)</a:t>
            </a:r>
            <a:endParaRPr sz="3200" dirty="0">
              <a:latin typeface="Calibri"/>
              <a:cs typeface="Calibri"/>
            </a:endParaRPr>
          </a:p>
          <a:p>
            <a:pPr>
              <a:lnSpc>
                <a:spcPct val="100000"/>
              </a:lnSpc>
              <a:spcBef>
                <a:spcPts val="270"/>
              </a:spcBef>
            </a:pPr>
            <a:endParaRPr sz="3200" dirty="0">
              <a:latin typeface="Calibri"/>
              <a:cs typeface="Calibri"/>
            </a:endParaRPr>
          </a:p>
          <a:p>
            <a:pPr marL="12700" marR="5080" indent="1270" algn="ctr">
              <a:lnSpc>
                <a:spcPct val="90000"/>
              </a:lnSpc>
              <a:spcBef>
                <a:spcPts val="5"/>
              </a:spcBef>
            </a:pPr>
            <a:r>
              <a:rPr sz="2800" i="1" dirty="0">
                <a:latin typeface="Calibri"/>
                <a:cs typeface="Calibri"/>
              </a:rPr>
              <a:t>A</a:t>
            </a:r>
            <a:r>
              <a:rPr sz="2800" i="1" spc="-15" dirty="0">
                <a:latin typeface="Calibri"/>
                <a:cs typeface="Calibri"/>
              </a:rPr>
              <a:t> </a:t>
            </a:r>
            <a:r>
              <a:rPr sz="2800" i="1" dirty="0">
                <a:latin typeface="Calibri"/>
                <a:cs typeface="Calibri"/>
              </a:rPr>
              <a:t>pupil</a:t>
            </a:r>
            <a:r>
              <a:rPr sz="2800" i="1" spc="-35" dirty="0">
                <a:latin typeface="Calibri"/>
                <a:cs typeface="Calibri"/>
              </a:rPr>
              <a:t> </a:t>
            </a:r>
            <a:r>
              <a:rPr sz="2800" i="1" dirty="0">
                <a:latin typeface="Calibri"/>
                <a:cs typeface="Calibri"/>
              </a:rPr>
              <a:t>has</a:t>
            </a:r>
            <a:r>
              <a:rPr sz="2800" i="1" spc="-25" dirty="0">
                <a:latin typeface="Calibri"/>
                <a:cs typeface="Calibri"/>
              </a:rPr>
              <a:t> </a:t>
            </a:r>
            <a:r>
              <a:rPr sz="2800" i="1" dirty="0">
                <a:latin typeface="Calibri"/>
                <a:cs typeface="Calibri"/>
              </a:rPr>
              <a:t>SEN</a:t>
            </a:r>
            <a:r>
              <a:rPr sz="2800" i="1" spc="-25" dirty="0">
                <a:latin typeface="Calibri"/>
                <a:cs typeface="Calibri"/>
              </a:rPr>
              <a:t> </a:t>
            </a:r>
            <a:r>
              <a:rPr sz="2800" i="1" dirty="0">
                <a:latin typeface="Calibri"/>
                <a:cs typeface="Calibri"/>
              </a:rPr>
              <a:t>if</a:t>
            </a:r>
            <a:r>
              <a:rPr sz="2800" i="1" spc="-25" dirty="0">
                <a:latin typeface="Calibri"/>
                <a:cs typeface="Calibri"/>
              </a:rPr>
              <a:t> </a:t>
            </a:r>
            <a:r>
              <a:rPr sz="2800" i="1" dirty="0">
                <a:latin typeface="Calibri"/>
                <a:cs typeface="Calibri"/>
              </a:rPr>
              <a:t>they</a:t>
            </a:r>
            <a:r>
              <a:rPr sz="2800" i="1" spc="-25" dirty="0">
                <a:latin typeface="Calibri"/>
                <a:cs typeface="Calibri"/>
              </a:rPr>
              <a:t> </a:t>
            </a:r>
            <a:r>
              <a:rPr sz="2800" i="1" dirty="0">
                <a:latin typeface="Calibri"/>
                <a:cs typeface="Calibri"/>
              </a:rPr>
              <a:t>have</a:t>
            </a:r>
            <a:r>
              <a:rPr sz="2800" i="1" spc="-20" dirty="0">
                <a:latin typeface="Calibri"/>
                <a:cs typeface="Calibri"/>
              </a:rPr>
              <a:t> </a:t>
            </a:r>
            <a:r>
              <a:rPr sz="2800" i="1" dirty="0">
                <a:latin typeface="Calibri"/>
                <a:cs typeface="Calibri"/>
              </a:rPr>
              <a:t>a</a:t>
            </a:r>
            <a:r>
              <a:rPr sz="2800" i="1" spc="-25" dirty="0">
                <a:latin typeface="Calibri"/>
                <a:cs typeface="Calibri"/>
              </a:rPr>
              <a:t> </a:t>
            </a:r>
            <a:r>
              <a:rPr sz="2800" i="1" dirty="0">
                <a:latin typeface="Calibri"/>
                <a:cs typeface="Calibri"/>
              </a:rPr>
              <a:t>learning</a:t>
            </a:r>
            <a:r>
              <a:rPr sz="2800" i="1" spc="-30" dirty="0">
                <a:latin typeface="Calibri"/>
                <a:cs typeface="Calibri"/>
              </a:rPr>
              <a:t> </a:t>
            </a:r>
            <a:r>
              <a:rPr sz="2800" i="1" dirty="0">
                <a:latin typeface="Calibri"/>
                <a:cs typeface="Calibri"/>
              </a:rPr>
              <a:t>difficulty</a:t>
            </a:r>
            <a:r>
              <a:rPr sz="2800" i="1" spc="-25" dirty="0">
                <a:latin typeface="Calibri"/>
                <a:cs typeface="Calibri"/>
              </a:rPr>
              <a:t> </a:t>
            </a:r>
            <a:r>
              <a:rPr sz="2800" i="1" dirty="0">
                <a:latin typeface="Calibri"/>
                <a:cs typeface="Calibri"/>
              </a:rPr>
              <a:t>or</a:t>
            </a:r>
            <a:r>
              <a:rPr sz="2800" i="1" spc="-15" dirty="0">
                <a:latin typeface="Calibri"/>
                <a:cs typeface="Calibri"/>
              </a:rPr>
              <a:t> </a:t>
            </a:r>
            <a:r>
              <a:rPr sz="2800" i="1" spc="-10" dirty="0">
                <a:latin typeface="Calibri"/>
                <a:cs typeface="Calibri"/>
              </a:rPr>
              <a:t>disability </a:t>
            </a:r>
            <a:r>
              <a:rPr sz="2800" i="1" dirty="0">
                <a:latin typeface="Calibri"/>
                <a:cs typeface="Calibri"/>
              </a:rPr>
              <a:t>which</a:t>
            </a:r>
            <a:r>
              <a:rPr sz="2800" i="1" spc="-55" dirty="0">
                <a:latin typeface="Calibri"/>
                <a:cs typeface="Calibri"/>
              </a:rPr>
              <a:t> </a:t>
            </a:r>
            <a:r>
              <a:rPr sz="2800" i="1" dirty="0">
                <a:latin typeface="Calibri"/>
                <a:cs typeface="Calibri"/>
              </a:rPr>
              <a:t>calls</a:t>
            </a:r>
            <a:r>
              <a:rPr sz="2800" i="1" spc="-45" dirty="0">
                <a:latin typeface="Calibri"/>
                <a:cs typeface="Calibri"/>
              </a:rPr>
              <a:t> </a:t>
            </a:r>
            <a:r>
              <a:rPr sz="2800" i="1" dirty="0">
                <a:latin typeface="Calibri"/>
                <a:cs typeface="Calibri"/>
              </a:rPr>
              <a:t>for</a:t>
            </a:r>
            <a:r>
              <a:rPr sz="2800" i="1" spc="-40" dirty="0">
                <a:latin typeface="Calibri"/>
                <a:cs typeface="Calibri"/>
              </a:rPr>
              <a:t> </a:t>
            </a:r>
            <a:r>
              <a:rPr sz="2800" i="1" dirty="0">
                <a:latin typeface="Calibri"/>
                <a:cs typeface="Calibri"/>
              </a:rPr>
              <a:t>special</a:t>
            </a:r>
            <a:r>
              <a:rPr sz="2800" i="1" spc="-45" dirty="0">
                <a:latin typeface="Calibri"/>
                <a:cs typeface="Calibri"/>
              </a:rPr>
              <a:t> </a:t>
            </a:r>
            <a:r>
              <a:rPr sz="2800" i="1" dirty="0">
                <a:latin typeface="Calibri"/>
                <a:cs typeface="Calibri"/>
              </a:rPr>
              <a:t>educational</a:t>
            </a:r>
            <a:r>
              <a:rPr sz="2800" i="1" spc="-60" dirty="0">
                <a:latin typeface="Calibri"/>
                <a:cs typeface="Calibri"/>
              </a:rPr>
              <a:t> </a:t>
            </a:r>
            <a:r>
              <a:rPr sz="2800" i="1" dirty="0">
                <a:latin typeface="Calibri"/>
                <a:cs typeface="Calibri"/>
              </a:rPr>
              <a:t>provision</a:t>
            </a:r>
            <a:r>
              <a:rPr sz="2800" i="1" spc="-50" dirty="0">
                <a:latin typeface="Calibri"/>
                <a:cs typeface="Calibri"/>
              </a:rPr>
              <a:t> </a:t>
            </a:r>
            <a:r>
              <a:rPr sz="2800" i="1" dirty="0">
                <a:latin typeface="Calibri"/>
                <a:cs typeface="Calibri"/>
              </a:rPr>
              <a:t>to</a:t>
            </a:r>
            <a:r>
              <a:rPr sz="2800" i="1" spc="-45" dirty="0">
                <a:latin typeface="Calibri"/>
                <a:cs typeface="Calibri"/>
              </a:rPr>
              <a:t> </a:t>
            </a:r>
            <a:r>
              <a:rPr sz="2800" i="1" dirty="0">
                <a:latin typeface="Calibri"/>
                <a:cs typeface="Calibri"/>
              </a:rPr>
              <a:t>be</a:t>
            </a:r>
            <a:r>
              <a:rPr sz="2800" i="1" spc="-35" dirty="0">
                <a:latin typeface="Calibri"/>
                <a:cs typeface="Calibri"/>
              </a:rPr>
              <a:t> </a:t>
            </a:r>
            <a:r>
              <a:rPr sz="2800" i="1" dirty="0">
                <a:latin typeface="Calibri"/>
                <a:cs typeface="Calibri"/>
              </a:rPr>
              <a:t>made</a:t>
            </a:r>
            <a:r>
              <a:rPr sz="2800" i="1" spc="-50" dirty="0">
                <a:latin typeface="Calibri"/>
                <a:cs typeface="Calibri"/>
              </a:rPr>
              <a:t> </a:t>
            </a:r>
            <a:r>
              <a:rPr sz="2800" i="1" spc="-25" dirty="0">
                <a:latin typeface="Calibri"/>
                <a:cs typeface="Calibri"/>
              </a:rPr>
              <a:t>for </a:t>
            </a:r>
            <a:r>
              <a:rPr sz="2800" i="1" dirty="0">
                <a:latin typeface="Calibri"/>
                <a:cs typeface="Calibri"/>
              </a:rPr>
              <a:t>them.</a:t>
            </a:r>
            <a:r>
              <a:rPr sz="2800" i="1" spc="-25" dirty="0">
                <a:latin typeface="Calibri"/>
                <a:cs typeface="Calibri"/>
              </a:rPr>
              <a:t> </a:t>
            </a:r>
            <a:r>
              <a:rPr sz="2800" i="1" dirty="0">
                <a:latin typeface="Calibri"/>
                <a:cs typeface="Calibri"/>
              </a:rPr>
              <a:t>Namely</a:t>
            </a:r>
            <a:r>
              <a:rPr sz="2800" i="1" spc="-30" dirty="0">
                <a:latin typeface="Calibri"/>
                <a:cs typeface="Calibri"/>
              </a:rPr>
              <a:t> </a:t>
            </a:r>
            <a:r>
              <a:rPr sz="2800" i="1" dirty="0">
                <a:latin typeface="Calibri"/>
                <a:cs typeface="Calibri"/>
              </a:rPr>
              <a:t>provision</a:t>
            </a:r>
            <a:r>
              <a:rPr sz="2800" i="1" spc="-40" dirty="0">
                <a:latin typeface="Calibri"/>
                <a:cs typeface="Calibri"/>
              </a:rPr>
              <a:t> </a:t>
            </a:r>
            <a:r>
              <a:rPr sz="2800" i="1" dirty="0">
                <a:latin typeface="Calibri"/>
                <a:cs typeface="Calibri"/>
              </a:rPr>
              <a:t>that</a:t>
            </a:r>
            <a:r>
              <a:rPr sz="2800" i="1" spc="-30" dirty="0">
                <a:latin typeface="Calibri"/>
                <a:cs typeface="Calibri"/>
              </a:rPr>
              <a:t> </a:t>
            </a:r>
            <a:r>
              <a:rPr sz="2800" i="1" dirty="0">
                <a:latin typeface="Calibri"/>
                <a:cs typeface="Calibri"/>
              </a:rPr>
              <a:t>is</a:t>
            </a:r>
            <a:r>
              <a:rPr sz="2800" i="1" spc="-40" dirty="0">
                <a:latin typeface="Calibri"/>
                <a:cs typeface="Calibri"/>
              </a:rPr>
              <a:t> </a:t>
            </a:r>
            <a:r>
              <a:rPr sz="2800" i="1" dirty="0">
                <a:latin typeface="Calibri"/>
                <a:cs typeface="Calibri"/>
              </a:rPr>
              <a:t>different</a:t>
            </a:r>
            <a:r>
              <a:rPr sz="2800" i="1" spc="-40" dirty="0">
                <a:latin typeface="Calibri"/>
                <a:cs typeface="Calibri"/>
              </a:rPr>
              <a:t> </a:t>
            </a:r>
            <a:r>
              <a:rPr sz="2800" i="1" dirty="0">
                <a:latin typeface="Calibri"/>
                <a:cs typeface="Calibri"/>
              </a:rPr>
              <a:t>from</a:t>
            </a:r>
            <a:r>
              <a:rPr sz="2800" i="1" spc="-40" dirty="0">
                <a:latin typeface="Calibri"/>
                <a:cs typeface="Calibri"/>
              </a:rPr>
              <a:t> </a:t>
            </a:r>
            <a:r>
              <a:rPr sz="2800" i="1" dirty="0">
                <a:latin typeface="Calibri"/>
                <a:cs typeface="Calibri"/>
              </a:rPr>
              <a:t>or</a:t>
            </a:r>
            <a:r>
              <a:rPr sz="2800" i="1" spc="-30" dirty="0">
                <a:latin typeface="Calibri"/>
                <a:cs typeface="Calibri"/>
              </a:rPr>
              <a:t> </a:t>
            </a:r>
            <a:r>
              <a:rPr sz="2800" i="1" dirty="0">
                <a:latin typeface="Calibri"/>
                <a:cs typeface="Calibri"/>
              </a:rPr>
              <a:t>additional</a:t>
            </a:r>
            <a:r>
              <a:rPr sz="2800" i="1" spc="-35" dirty="0">
                <a:latin typeface="Calibri"/>
                <a:cs typeface="Calibri"/>
              </a:rPr>
              <a:t> </a:t>
            </a:r>
            <a:r>
              <a:rPr sz="2800" i="1" spc="-25" dirty="0">
                <a:latin typeface="Calibri"/>
                <a:cs typeface="Calibri"/>
              </a:rPr>
              <a:t>to </a:t>
            </a:r>
            <a:r>
              <a:rPr sz="2800" i="1" dirty="0">
                <a:latin typeface="Calibri"/>
                <a:cs typeface="Calibri"/>
              </a:rPr>
              <a:t>that</a:t>
            </a:r>
            <a:r>
              <a:rPr sz="2800" i="1" spc="-50" dirty="0">
                <a:latin typeface="Calibri"/>
                <a:cs typeface="Calibri"/>
              </a:rPr>
              <a:t> </a:t>
            </a:r>
            <a:r>
              <a:rPr sz="2800" i="1" dirty="0">
                <a:latin typeface="Calibri"/>
                <a:cs typeface="Calibri"/>
              </a:rPr>
              <a:t>normally</a:t>
            </a:r>
            <a:r>
              <a:rPr sz="2800" i="1" spc="-50" dirty="0">
                <a:latin typeface="Calibri"/>
                <a:cs typeface="Calibri"/>
              </a:rPr>
              <a:t> </a:t>
            </a:r>
            <a:r>
              <a:rPr sz="2800" i="1" dirty="0">
                <a:latin typeface="Calibri"/>
                <a:cs typeface="Calibri"/>
              </a:rPr>
              <a:t>available</a:t>
            </a:r>
            <a:r>
              <a:rPr sz="2800" i="1" spc="-45" dirty="0">
                <a:latin typeface="Calibri"/>
                <a:cs typeface="Calibri"/>
              </a:rPr>
              <a:t> </a:t>
            </a:r>
            <a:r>
              <a:rPr sz="2800" i="1" dirty="0">
                <a:latin typeface="Calibri"/>
                <a:cs typeface="Calibri"/>
              </a:rPr>
              <a:t>to</a:t>
            </a:r>
            <a:r>
              <a:rPr sz="2800" i="1" spc="-50" dirty="0">
                <a:latin typeface="Calibri"/>
                <a:cs typeface="Calibri"/>
              </a:rPr>
              <a:t> </a:t>
            </a:r>
            <a:r>
              <a:rPr sz="2800" i="1" dirty="0">
                <a:latin typeface="Calibri"/>
                <a:cs typeface="Calibri"/>
              </a:rPr>
              <a:t>pupils</a:t>
            </a:r>
            <a:r>
              <a:rPr sz="2800" i="1" spc="-50" dirty="0">
                <a:latin typeface="Calibri"/>
                <a:cs typeface="Calibri"/>
              </a:rPr>
              <a:t> </a:t>
            </a:r>
            <a:r>
              <a:rPr sz="2800" i="1" dirty="0">
                <a:latin typeface="Calibri"/>
                <a:cs typeface="Calibri"/>
              </a:rPr>
              <a:t>of</a:t>
            </a:r>
            <a:r>
              <a:rPr sz="2800" i="1" spc="-50" dirty="0">
                <a:latin typeface="Calibri"/>
                <a:cs typeface="Calibri"/>
              </a:rPr>
              <a:t> </a:t>
            </a:r>
            <a:r>
              <a:rPr sz="2800" i="1" dirty="0">
                <a:latin typeface="Calibri"/>
                <a:cs typeface="Calibri"/>
              </a:rPr>
              <a:t>the</a:t>
            </a:r>
            <a:r>
              <a:rPr sz="2800" i="1" spc="-35" dirty="0">
                <a:latin typeface="Calibri"/>
                <a:cs typeface="Calibri"/>
              </a:rPr>
              <a:t> </a:t>
            </a:r>
            <a:r>
              <a:rPr sz="2800" i="1" dirty="0">
                <a:latin typeface="Calibri"/>
                <a:cs typeface="Calibri"/>
              </a:rPr>
              <a:t>same</a:t>
            </a:r>
            <a:r>
              <a:rPr sz="2800" i="1" spc="-50" dirty="0">
                <a:latin typeface="Calibri"/>
                <a:cs typeface="Calibri"/>
              </a:rPr>
              <a:t> </a:t>
            </a:r>
            <a:r>
              <a:rPr sz="2800" i="1" dirty="0">
                <a:latin typeface="Calibri"/>
                <a:cs typeface="Calibri"/>
              </a:rPr>
              <a:t>age.</a:t>
            </a:r>
            <a:r>
              <a:rPr sz="2800" i="1" spc="-40" dirty="0">
                <a:latin typeface="Calibri"/>
                <a:cs typeface="Calibri"/>
              </a:rPr>
              <a:t> </a:t>
            </a:r>
            <a:r>
              <a:rPr sz="2800" i="1" dirty="0">
                <a:latin typeface="Calibri"/>
                <a:cs typeface="Calibri"/>
              </a:rPr>
              <a:t>Making</a:t>
            </a:r>
            <a:r>
              <a:rPr sz="2800" i="1" spc="-55" dirty="0">
                <a:latin typeface="Calibri"/>
                <a:cs typeface="Calibri"/>
              </a:rPr>
              <a:t> </a:t>
            </a:r>
            <a:r>
              <a:rPr sz="2800" i="1" spc="-10" dirty="0">
                <a:latin typeface="Calibri"/>
                <a:cs typeface="Calibri"/>
              </a:rPr>
              <a:t>higher </a:t>
            </a:r>
            <a:r>
              <a:rPr sz="2800" i="1" dirty="0">
                <a:latin typeface="Calibri"/>
                <a:cs typeface="Calibri"/>
              </a:rPr>
              <a:t>quality</a:t>
            </a:r>
            <a:r>
              <a:rPr sz="2800" i="1" spc="-55" dirty="0">
                <a:latin typeface="Calibri"/>
                <a:cs typeface="Calibri"/>
              </a:rPr>
              <a:t> </a:t>
            </a:r>
            <a:r>
              <a:rPr sz="2800" i="1" dirty="0">
                <a:latin typeface="Calibri"/>
                <a:cs typeface="Calibri"/>
              </a:rPr>
              <a:t>teaching</a:t>
            </a:r>
            <a:r>
              <a:rPr sz="2800" i="1" spc="-50" dirty="0">
                <a:latin typeface="Calibri"/>
                <a:cs typeface="Calibri"/>
              </a:rPr>
              <a:t> </a:t>
            </a:r>
            <a:r>
              <a:rPr sz="2800" i="1" dirty="0">
                <a:latin typeface="Calibri"/>
                <a:cs typeface="Calibri"/>
              </a:rPr>
              <a:t>normally</a:t>
            </a:r>
            <a:r>
              <a:rPr sz="2800" i="1" spc="-40" dirty="0">
                <a:latin typeface="Calibri"/>
                <a:cs typeface="Calibri"/>
              </a:rPr>
              <a:t> </a:t>
            </a:r>
            <a:r>
              <a:rPr sz="2800" i="1" dirty="0">
                <a:latin typeface="Calibri"/>
                <a:cs typeface="Calibri"/>
              </a:rPr>
              <a:t>available</a:t>
            </a:r>
            <a:r>
              <a:rPr sz="2800" i="1" spc="-50" dirty="0">
                <a:latin typeface="Calibri"/>
                <a:cs typeface="Calibri"/>
              </a:rPr>
              <a:t> </a:t>
            </a:r>
            <a:r>
              <a:rPr sz="2800" i="1" dirty="0">
                <a:latin typeface="Calibri"/>
                <a:cs typeface="Calibri"/>
              </a:rPr>
              <a:t>to</a:t>
            </a:r>
            <a:r>
              <a:rPr sz="2800" i="1" spc="-45" dirty="0">
                <a:latin typeface="Calibri"/>
                <a:cs typeface="Calibri"/>
              </a:rPr>
              <a:t> </a:t>
            </a:r>
            <a:r>
              <a:rPr sz="2800" i="1" dirty="0">
                <a:latin typeface="Calibri"/>
                <a:cs typeface="Calibri"/>
              </a:rPr>
              <a:t>the</a:t>
            </a:r>
            <a:r>
              <a:rPr sz="2800" i="1" spc="-40" dirty="0">
                <a:latin typeface="Calibri"/>
                <a:cs typeface="Calibri"/>
              </a:rPr>
              <a:t> </a:t>
            </a:r>
            <a:r>
              <a:rPr sz="2800" i="1" dirty="0">
                <a:latin typeface="Calibri"/>
                <a:cs typeface="Calibri"/>
              </a:rPr>
              <a:t>whole</a:t>
            </a:r>
            <a:r>
              <a:rPr sz="2800" i="1" spc="-60" dirty="0">
                <a:latin typeface="Calibri"/>
                <a:cs typeface="Calibri"/>
              </a:rPr>
              <a:t> </a:t>
            </a:r>
            <a:r>
              <a:rPr sz="2800" i="1" dirty="0">
                <a:latin typeface="Calibri"/>
                <a:cs typeface="Calibri"/>
              </a:rPr>
              <a:t>class</a:t>
            </a:r>
            <a:r>
              <a:rPr sz="2800" i="1" spc="-45" dirty="0">
                <a:latin typeface="Calibri"/>
                <a:cs typeface="Calibri"/>
              </a:rPr>
              <a:t> </a:t>
            </a:r>
            <a:r>
              <a:rPr sz="2800" i="1" dirty="0">
                <a:latin typeface="Calibri"/>
                <a:cs typeface="Calibri"/>
              </a:rPr>
              <a:t>is</a:t>
            </a:r>
            <a:r>
              <a:rPr sz="2800" i="1" spc="-45" dirty="0">
                <a:latin typeface="Calibri"/>
                <a:cs typeface="Calibri"/>
              </a:rPr>
              <a:t> </a:t>
            </a:r>
            <a:r>
              <a:rPr sz="2800" i="1" dirty="0">
                <a:latin typeface="Calibri"/>
                <a:cs typeface="Calibri"/>
              </a:rPr>
              <a:t>likely</a:t>
            </a:r>
            <a:r>
              <a:rPr sz="2800" i="1" spc="-30" dirty="0">
                <a:latin typeface="Calibri"/>
                <a:cs typeface="Calibri"/>
              </a:rPr>
              <a:t> </a:t>
            </a:r>
            <a:r>
              <a:rPr sz="2800" i="1" spc="-25" dirty="0">
                <a:latin typeface="Calibri"/>
                <a:cs typeface="Calibri"/>
              </a:rPr>
              <a:t>to </a:t>
            </a:r>
            <a:r>
              <a:rPr sz="2800" i="1" dirty="0">
                <a:latin typeface="Calibri"/>
                <a:cs typeface="Calibri"/>
              </a:rPr>
              <a:t>mean</a:t>
            </a:r>
            <a:r>
              <a:rPr sz="2800" i="1" spc="-25" dirty="0">
                <a:latin typeface="Calibri"/>
                <a:cs typeface="Calibri"/>
              </a:rPr>
              <a:t> </a:t>
            </a:r>
            <a:r>
              <a:rPr sz="2800" i="1" dirty="0">
                <a:latin typeface="Calibri"/>
                <a:cs typeface="Calibri"/>
              </a:rPr>
              <a:t>that</a:t>
            </a:r>
            <a:r>
              <a:rPr sz="2800" i="1" spc="-40" dirty="0">
                <a:latin typeface="Calibri"/>
                <a:cs typeface="Calibri"/>
              </a:rPr>
              <a:t> </a:t>
            </a:r>
            <a:r>
              <a:rPr sz="2800" i="1" dirty="0">
                <a:latin typeface="Calibri"/>
                <a:cs typeface="Calibri"/>
              </a:rPr>
              <a:t>fewer</a:t>
            </a:r>
            <a:r>
              <a:rPr sz="2800" i="1" spc="-30" dirty="0">
                <a:latin typeface="Calibri"/>
                <a:cs typeface="Calibri"/>
              </a:rPr>
              <a:t> </a:t>
            </a:r>
            <a:r>
              <a:rPr sz="2800" i="1" dirty="0">
                <a:latin typeface="Calibri"/>
                <a:cs typeface="Calibri"/>
              </a:rPr>
              <a:t>pupils</a:t>
            </a:r>
            <a:r>
              <a:rPr sz="2800" i="1" spc="-40" dirty="0">
                <a:latin typeface="Calibri"/>
                <a:cs typeface="Calibri"/>
              </a:rPr>
              <a:t> </a:t>
            </a:r>
            <a:r>
              <a:rPr sz="2800" i="1" dirty="0">
                <a:latin typeface="Calibri"/>
                <a:cs typeface="Calibri"/>
              </a:rPr>
              <a:t>will</a:t>
            </a:r>
            <a:r>
              <a:rPr sz="2800" i="1" spc="-35" dirty="0">
                <a:latin typeface="Calibri"/>
                <a:cs typeface="Calibri"/>
              </a:rPr>
              <a:t> </a:t>
            </a:r>
            <a:r>
              <a:rPr sz="2800" i="1" dirty="0">
                <a:latin typeface="Calibri"/>
                <a:cs typeface="Calibri"/>
              </a:rPr>
              <a:t>require</a:t>
            </a:r>
            <a:r>
              <a:rPr sz="2800" i="1" spc="-35" dirty="0">
                <a:latin typeface="Calibri"/>
                <a:cs typeface="Calibri"/>
              </a:rPr>
              <a:t> </a:t>
            </a:r>
            <a:r>
              <a:rPr sz="2800" i="1" dirty="0">
                <a:latin typeface="Calibri"/>
                <a:cs typeface="Calibri"/>
              </a:rPr>
              <a:t>such</a:t>
            </a:r>
            <a:r>
              <a:rPr sz="2800" i="1" spc="-40" dirty="0">
                <a:latin typeface="Calibri"/>
                <a:cs typeface="Calibri"/>
              </a:rPr>
              <a:t> </a:t>
            </a:r>
            <a:r>
              <a:rPr sz="2800" i="1" dirty="0">
                <a:latin typeface="Calibri"/>
                <a:cs typeface="Calibri"/>
              </a:rPr>
              <a:t>support.</a:t>
            </a:r>
            <a:r>
              <a:rPr sz="2800" i="1" spc="-40" dirty="0">
                <a:latin typeface="Calibri"/>
                <a:cs typeface="Calibri"/>
              </a:rPr>
              <a:t> </a:t>
            </a:r>
            <a:r>
              <a:rPr sz="2800" i="1" dirty="0">
                <a:latin typeface="Calibri"/>
                <a:cs typeface="Calibri"/>
              </a:rPr>
              <a:t>(6.15</a:t>
            </a:r>
            <a:r>
              <a:rPr sz="2800" i="1" spc="-10" dirty="0">
                <a:latin typeface="Calibri"/>
                <a:cs typeface="Calibri"/>
              </a:rPr>
              <a:t> </a:t>
            </a:r>
            <a:r>
              <a:rPr sz="2800" i="1" dirty="0">
                <a:latin typeface="Calibri"/>
                <a:cs typeface="Calibri"/>
              </a:rPr>
              <a:t>pg</a:t>
            </a:r>
            <a:r>
              <a:rPr sz="2800" i="1" spc="-35" dirty="0">
                <a:latin typeface="Calibri"/>
                <a:cs typeface="Calibri"/>
              </a:rPr>
              <a:t> </a:t>
            </a:r>
            <a:r>
              <a:rPr sz="2800" i="1" spc="-25" dirty="0">
                <a:latin typeface="Calibri"/>
                <a:cs typeface="Calibri"/>
              </a:rPr>
              <a:t>94)</a:t>
            </a:r>
            <a:endParaRPr sz="2800" dirty="0">
              <a:latin typeface="Calibri"/>
              <a:cs typeface="Calibri"/>
            </a:endParaRPr>
          </a:p>
        </p:txBody>
      </p:sp>
      <p:grpSp>
        <p:nvGrpSpPr>
          <p:cNvPr id="7" name="object 7"/>
          <p:cNvGrpSpPr/>
          <p:nvPr/>
        </p:nvGrpSpPr>
        <p:grpSpPr>
          <a:xfrm>
            <a:off x="10022903" y="1787207"/>
            <a:ext cx="1873885" cy="2556510"/>
            <a:chOff x="10022903" y="1787207"/>
            <a:chExt cx="1873885" cy="2556510"/>
          </a:xfrm>
        </p:grpSpPr>
        <p:pic>
          <p:nvPicPr>
            <p:cNvPr id="8" name="object 8"/>
            <p:cNvPicPr/>
            <p:nvPr/>
          </p:nvPicPr>
          <p:blipFill>
            <a:blip r:embed="rId2" cstate="print"/>
            <a:stretch>
              <a:fillRect/>
            </a:stretch>
          </p:blipFill>
          <p:spPr>
            <a:xfrm>
              <a:off x="10032492" y="1796796"/>
              <a:ext cx="1854707" cy="2537460"/>
            </a:xfrm>
            <a:prstGeom prst="rect">
              <a:avLst/>
            </a:prstGeom>
          </p:spPr>
        </p:pic>
        <p:sp>
          <p:nvSpPr>
            <p:cNvPr id="9" name="object 9"/>
            <p:cNvSpPr/>
            <p:nvPr/>
          </p:nvSpPr>
          <p:spPr>
            <a:xfrm>
              <a:off x="10027666" y="1791970"/>
              <a:ext cx="1864360" cy="2546985"/>
            </a:xfrm>
            <a:custGeom>
              <a:avLst/>
              <a:gdLst/>
              <a:ahLst/>
              <a:cxnLst/>
              <a:rect l="l" t="t" r="r" b="b"/>
              <a:pathLst>
                <a:path w="1864359" h="2546985">
                  <a:moveTo>
                    <a:pt x="0" y="2546985"/>
                  </a:moveTo>
                  <a:lnTo>
                    <a:pt x="1864232" y="2546985"/>
                  </a:lnTo>
                  <a:lnTo>
                    <a:pt x="1864232" y="0"/>
                  </a:lnTo>
                  <a:lnTo>
                    <a:pt x="0" y="0"/>
                  </a:lnTo>
                  <a:lnTo>
                    <a:pt x="0" y="2546985"/>
                  </a:lnTo>
                  <a:close/>
                </a:path>
              </a:pathLst>
            </a:custGeom>
            <a:ln w="9525">
              <a:solidFill>
                <a:srgbClr val="000000"/>
              </a:solidFill>
            </a:ln>
          </p:spPr>
          <p:txBody>
            <a:bodyPr wrap="square" lIns="0" tIns="0" rIns="0" bIns="0" rtlCol="0"/>
            <a:lstStyle/>
            <a:p>
              <a:endParaRPr/>
            </a:p>
          </p:txBody>
        </p:sp>
      </p:gr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1968626" y="224545"/>
            <a:ext cx="8229600" cy="1199046"/>
          </a:xfrm>
          <a:prstGeom prst="rect">
            <a:avLst/>
          </a:prstGeom>
          <a:solidFill>
            <a:srgbClr val="DBDBDB"/>
          </a:solidFill>
          <a:ln w="76200">
            <a:solidFill>
              <a:srgbClr val="000000"/>
            </a:solidFill>
          </a:ln>
        </p:spPr>
        <p:txBody>
          <a:bodyPr vert="horz" wrap="square" lIns="0" tIns="19050" rIns="0" bIns="0" rtlCol="0">
            <a:spAutoFit/>
          </a:bodyPr>
          <a:lstStyle/>
          <a:p>
            <a:pPr marL="1802764" marR="108585" indent="-1685925">
              <a:lnSpc>
                <a:spcPts val="4640"/>
              </a:lnSpc>
              <a:spcBef>
                <a:spcPts val="150"/>
              </a:spcBef>
            </a:pPr>
            <a:r>
              <a:rPr sz="4300" dirty="0">
                <a:latin typeface="Sassoon Infant Std" panose="020B0503020103030203" pitchFamily="34" charset="0"/>
              </a:rPr>
              <a:t>What</a:t>
            </a:r>
            <a:r>
              <a:rPr sz="4300" spc="-120" dirty="0">
                <a:latin typeface="Sassoon Infant Std" panose="020B0503020103030203" pitchFamily="34" charset="0"/>
              </a:rPr>
              <a:t> </a:t>
            </a:r>
            <a:r>
              <a:rPr sz="4300" dirty="0">
                <a:latin typeface="Sassoon Infant Std" panose="020B0503020103030203" pitchFamily="34" charset="0"/>
              </a:rPr>
              <a:t>kinds</a:t>
            </a:r>
            <a:r>
              <a:rPr sz="4300" spc="-95" dirty="0">
                <a:latin typeface="Sassoon Infant Std" panose="020B0503020103030203" pitchFamily="34" charset="0"/>
              </a:rPr>
              <a:t> </a:t>
            </a:r>
            <a:r>
              <a:rPr sz="4300" dirty="0">
                <a:latin typeface="Sassoon Infant Std" panose="020B0503020103030203" pitchFamily="34" charset="0"/>
              </a:rPr>
              <a:t>of</a:t>
            </a:r>
            <a:r>
              <a:rPr sz="4300" spc="-120" dirty="0">
                <a:latin typeface="Sassoon Infant Std" panose="020B0503020103030203" pitchFamily="34" charset="0"/>
              </a:rPr>
              <a:t> </a:t>
            </a:r>
            <a:r>
              <a:rPr sz="4300" dirty="0">
                <a:latin typeface="Sassoon Infant Std" panose="020B0503020103030203" pitchFamily="34" charset="0"/>
              </a:rPr>
              <a:t>SEND</a:t>
            </a:r>
            <a:r>
              <a:rPr sz="4300" spc="-105" dirty="0">
                <a:latin typeface="Sassoon Infant Std" panose="020B0503020103030203" pitchFamily="34" charset="0"/>
              </a:rPr>
              <a:t> </a:t>
            </a:r>
            <a:r>
              <a:rPr lang="en-GB" sz="4300" spc="-105" dirty="0">
                <a:latin typeface="Sassoon Infant Std" panose="020B0503020103030203" pitchFamily="34" charset="0"/>
              </a:rPr>
              <a:t>is</a:t>
            </a:r>
            <a:r>
              <a:rPr sz="4300" spc="-114" dirty="0">
                <a:latin typeface="Sassoon Infant Std" panose="020B0503020103030203" pitchFamily="34" charset="0"/>
              </a:rPr>
              <a:t> </a:t>
            </a:r>
            <a:r>
              <a:rPr sz="4300" dirty="0">
                <a:latin typeface="Sassoon Infant Std" panose="020B0503020103030203" pitchFamily="34" charset="0"/>
              </a:rPr>
              <a:t>provided</a:t>
            </a:r>
            <a:r>
              <a:rPr sz="4300" spc="-100" dirty="0">
                <a:latin typeface="Sassoon Infant Std" panose="020B0503020103030203" pitchFamily="34" charset="0"/>
              </a:rPr>
              <a:t> </a:t>
            </a:r>
            <a:r>
              <a:rPr sz="4300" spc="-25" dirty="0">
                <a:latin typeface="Sassoon Infant Std" panose="020B0503020103030203" pitchFamily="34" charset="0"/>
              </a:rPr>
              <a:t>for </a:t>
            </a:r>
            <a:r>
              <a:rPr sz="4300" dirty="0">
                <a:latin typeface="Sassoon Infant Std" panose="020B0503020103030203" pitchFamily="34" charset="0"/>
              </a:rPr>
              <a:t>at</a:t>
            </a:r>
            <a:r>
              <a:rPr lang="en-GB" sz="4300" dirty="0">
                <a:latin typeface="Sassoon Infant Std" panose="020B0503020103030203" pitchFamily="34" charset="0"/>
              </a:rPr>
              <a:t> Nerrols</a:t>
            </a:r>
            <a:r>
              <a:rPr sz="4300" spc="-10" dirty="0">
                <a:latin typeface="Sassoon Infant Std" panose="020B0503020103030203" pitchFamily="34" charset="0"/>
              </a:rPr>
              <a:t>?</a:t>
            </a:r>
            <a:endParaRPr sz="4300" dirty="0">
              <a:latin typeface="Sassoon Infant Std" panose="020B0503020103030203" pitchFamily="34" charset="0"/>
            </a:endParaRPr>
          </a:p>
        </p:txBody>
      </p:sp>
      <p:sp>
        <p:nvSpPr>
          <p:cNvPr id="7" name="object 7"/>
          <p:cNvSpPr txBox="1"/>
          <p:nvPr/>
        </p:nvSpPr>
        <p:spPr>
          <a:xfrm>
            <a:off x="7163561" y="2039239"/>
            <a:ext cx="3034665" cy="1168400"/>
          </a:xfrm>
          <a:prstGeom prst="rect">
            <a:avLst/>
          </a:prstGeom>
        </p:spPr>
        <p:txBody>
          <a:bodyPr vert="horz" wrap="square" lIns="0" tIns="12700" rIns="0" bIns="0" rtlCol="0">
            <a:spAutoFit/>
          </a:bodyPr>
          <a:lstStyle/>
          <a:p>
            <a:pPr marL="12700" marR="5080" algn="ctr">
              <a:lnSpc>
                <a:spcPct val="125000"/>
              </a:lnSpc>
              <a:spcBef>
                <a:spcPts val="100"/>
              </a:spcBef>
            </a:pPr>
            <a:r>
              <a:rPr sz="1200" b="1" spc="-10" dirty="0">
                <a:solidFill>
                  <a:srgbClr val="FFFFFF"/>
                </a:solidFill>
                <a:latin typeface="Calibri"/>
                <a:cs typeface="Calibri"/>
              </a:rPr>
              <a:t>Attention</a:t>
            </a:r>
            <a:r>
              <a:rPr sz="1200" b="1" spc="-20" dirty="0">
                <a:solidFill>
                  <a:srgbClr val="FFFFFF"/>
                </a:solidFill>
                <a:latin typeface="Calibri"/>
                <a:cs typeface="Calibri"/>
              </a:rPr>
              <a:t> </a:t>
            </a:r>
            <a:r>
              <a:rPr sz="1200" b="1" dirty="0">
                <a:solidFill>
                  <a:srgbClr val="FFFFFF"/>
                </a:solidFill>
                <a:latin typeface="Calibri"/>
                <a:cs typeface="Calibri"/>
              </a:rPr>
              <a:t>Deficit</a:t>
            </a:r>
            <a:r>
              <a:rPr sz="1200" b="1" spc="-10" dirty="0">
                <a:solidFill>
                  <a:srgbClr val="FFFFFF"/>
                </a:solidFill>
                <a:latin typeface="Calibri"/>
                <a:cs typeface="Calibri"/>
              </a:rPr>
              <a:t> Hyperactivity</a:t>
            </a:r>
            <a:r>
              <a:rPr sz="1200" b="1" spc="-40" dirty="0">
                <a:solidFill>
                  <a:srgbClr val="FFFFFF"/>
                </a:solidFill>
                <a:latin typeface="Calibri"/>
                <a:cs typeface="Calibri"/>
              </a:rPr>
              <a:t> </a:t>
            </a:r>
            <a:r>
              <a:rPr sz="1200" b="1" dirty="0">
                <a:solidFill>
                  <a:srgbClr val="FFFFFF"/>
                </a:solidFill>
                <a:latin typeface="Calibri"/>
                <a:cs typeface="Calibri"/>
              </a:rPr>
              <a:t>Disorder</a:t>
            </a:r>
            <a:r>
              <a:rPr sz="1200" b="1" spc="-10" dirty="0">
                <a:solidFill>
                  <a:srgbClr val="FFFFFF"/>
                </a:solidFill>
                <a:latin typeface="Calibri"/>
                <a:cs typeface="Calibri"/>
              </a:rPr>
              <a:t> (ADHD) Attachment</a:t>
            </a:r>
            <a:r>
              <a:rPr sz="1200" b="1" spc="-15" dirty="0">
                <a:solidFill>
                  <a:srgbClr val="FFFFFF"/>
                </a:solidFill>
                <a:latin typeface="Calibri"/>
                <a:cs typeface="Calibri"/>
              </a:rPr>
              <a:t> </a:t>
            </a:r>
            <a:r>
              <a:rPr sz="1200" b="1" spc="-10" dirty="0">
                <a:solidFill>
                  <a:srgbClr val="FFFFFF"/>
                </a:solidFill>
                <a:latin typeface="Calibri"/>
                <a:cs typeface="Calibri"/>
              </a:rPr>
              <a:t>Difficulties</a:t>
            </a:r>
            <a:endParaRPr sz="1200">
              <a:latin typeface="Calibri"/>
              <a:cs typeface="Calibri"/>
            </a:endParaRPr>
          </a:p>
          <a:p>
            <a:pPr marL="1270" algn="ctr">
              <a:lnSpc>
                <a:spcPct val="100000"/>
              </a:lnSpc>
              <a:spcBef>
                <a:spcPts val="360"/>
              </a:spcBef>
            </a:pPr>
            <a:r>
              <a:rPr sz="1200" b="1" dirty="0">
                <a:solidFill>
                  <a:srgbClr val="FFFFFF"/>
                </a:solidFill>
                <a:latin typeface="Calibri"/>
                <a:cs typeface="Calibri"/>
              </a:rPr>
              <a:t>Self</a:t>
            </a:r>
            <a:r>
              <a:rPr sz="1200" b="1" spc="-25" dirty="0">
                <a:solidFill>
                  <a:srgbClr val="FFFFFF"/>
                </a:solidFill>
                <a:latin typeface="Calibri"/>
                <a:cs typeface="Calibri"/>
              </a:rPr>
              <a:t> </a:t>
            </a:r>
            <a:r>
              <a:rPr sz="1200" b="1" spc="-10" dirty="0">
                <a:solidFill>
                  <a:srgbClr val="FFFFFF"/>
                </a:solidFill>
                <a:latin typeface="Calibri"/>
                <a:cs typeface="Calibri"/>
              </a:rPr>
              <a:t>injury</a:t>
            </a:r>
            <a:endParaRPr sz="1200">
              <a:latin typeface="Calibri"/>
              <a:cs typeface="Calibri"/>
            </a:endParaRPr>
          </a:p>
          <a:p>
            <a:pPr marL="312420" marR="306070" algn="ctr">
              <a:lnSpc>
                <a:spcPct val="125000"/>
              </a:lnSpc>
            </a:pPr>
            <a:r>
              <a:rPr sz="1200" b="1" dirty="0">
                <a:solidFill>
                  <a:srgbClr val="FFFFFF"/>
                </a:solidFill>
                <a:latin typeface="Calibri"/>
                <a:cs typeface="Calibri"/>
              </a:rPr>
              <a:t>Oppositional</a:t>
            </a:r>
            <a:r>
              <a:rPr sz="1200" b="1" spc="-65" dirty="0">
                <a:solidFill>
                  <a:srgbClr val="FFFFFF"/>
                </a:solidFill>
                <a:latin typeface="Calibri"/>
                <a:cs typeface="Calibri"/>
              </a:rPr>
              <a:t> </a:t>
            </a:r>
            <a:r>
              <a:rPr sz="1200" b="1" dirty="0">
                <a:solidFill>
                  <a:srgbClr val="FFFFFF"/>
                </a:solidFill>
                <a:latin typeface="Calibri"/>
                <a:cs typeface="Calibri"/>
              </a:rPr>
              <a:t>Defiance</a:t>
            </a:r>
            <a:r>
              <a:rPr sz="1200" b="1" spc="-55" dirty="0">
                <a:solidFill>
                  <a:srgbClr val="FFFFFF"/>
                </a:solidFill>
                <a:latin typeface="Calibri"/>
                <a:cs typeface="Calibri"/>
              </a:rPr>
              <a:t> </a:t>
            </a:r>
            <a:r>
              <a:rPr sz="1200" b="1" dirty="0">
                <a:solidFill>
                  <a:srgbClr val="FFFFFF"/>
                </a:solidFill>
                <a:latin typeface="Calibri"/>
                <a:cs typeface="Calibri"/>
              </a:rPr>
              <a:t>Disorder</a:t>
            </a:r>
            <a:r>
              <a:rPr sz="1200" b="1" spc="-65" dirty="0">
                <a:solidFill>
                  <a:srgbClr val="FFFFFF"/>
                </a:solidFill>
                <a:latin typeface="Calibri"/>
                <a:cs typeface="Calibri"/>
              </a:rPr>
              <a:t> </a:t>
            </a:r>
            <a:r>
              <a:rPr sz="1200" b="1" spc="-10" dirty="0">
                <a:solidFill>
                  <a:srgbClr val="FFFFFF"/>
                </a:solidFill>
                <a:latin typeface="Calibri"/>
                <a:cs typeface="Calibri"/>
              </a:rPr>
              <a:t>(ODD) </a:t>
            </a:r>
            <a:r>
              <a:rPr sz="1200" b="1" dirty="0">
                <a:solidFill>
                  <a:srgbClr val="FFFFFF"/>
                </a:solidFill>
                <a:latin typeface="Calibri"/>
                <a:cs typeface="Calibri"/>
              </a:rPr>
              <a:t>Mental</a:t>
            </a:r>
            <a:r>
              <a:rPr sz="1200" b="1" spc="-30" dirty="0">
                <a:solidFill>
                  <a:srgbClr val="FFFFFF"/>
                </a:solidFill>
                <a:latin typeface="Calibri"/>
                <a:cs typeface="Calibri"/>
              </a:rPr>
              <a:t> </a:t>
            </a:r>
            <a:r>
              <a:rPr sz="1200" b="1" dirty="0">
                <a:solidFill>
                  <a:srgbClr val="FFFFFF"/>
                </a:solidFill>
                <a:latin typeface="Calibri"/>
                <a:cs typeface="Calibri"/>
              </a:rPr>
              <a:t>illness</a:t>
            </a:r>
            <a:r>
              <a:rPr sz="1200" b="1" spc="-30" dirty="0">
                <a:solidFill>
                  <a:srgbClr val="FFFFFF"/>
                </a:solidFill>
                <a:latin typeface="Calibri"/>
                <a:cs typeface="Calibri"/>
              </a:rPr>
              <a:t> </a:t>
            </a:r>
            <a:r>
              <a:rPr sz="1200" b="1" dirty="0">
                <a:solidFill>
                  <a:srgbClr val="FFFFFF"/>
                </a:solidFill>
                <a:latin typeface="Calibri"/>
                <a:cs typeface="Calibri"/>
              </a:rPr>
              <a:t>–</a:t>
            </a:r>
            <a:r>
              <a:rPr sz="1200" b="1" spc="-25" dirty="0">
                <a:solidFill>
                  <a:srgbClr val="FFFFFF"/>
                </a:solidFill>
                <a:latin typeface="Calibri"/>
                <a:cs typeface="Calibri"/>
              </a:rPr>
              <a:t> </a:t>
            </a:r>
            <a:r>
              <a:rPr sz="1200" b="1" spc="-10" dirty="0">
                <a:solidFill>
                  <a:srgbClr val="FFFFFF"/>
                </a:solidFill>
                <a:latin typeface="Calibri"/>
                <a:cs typeface="Calibri"/>
              </a:rPr>
              <a:t>depression/anxiety</a:t>
            </a:r>
            <a:endParaRPr sz="1200">
              <a:latin typeface="Calibri"/>
              <a:cs typeface="Calibri"/>
            </a:endParaRPr>
          </a:p>
        </p:txBody>
      </p:sp>
      <p:pic>
        <p:nvPicPr>
          <p:cNvPr id="18" name="Picture 17" descr="A list of different types of mental disorders&#10;&#10;Description automatically generated with medium confidence">
            <a:extLst>
              <a:ext uri="{FF2B5EF4-FFF2-40B4-BE49-F238E27FC236}">
                <a16:creationId xmlns:a16="http://schemas.microsoft.com/office/drawing/2014/main" id="{FB29F9F5-9391-B1FB-3BEA-EFCEC8821B36}"/>
              </a:ext>
            </a:extLst>
          </p:cNvPr>
          <p:cNvPicPr>
            <a:picLocks noChangeAspect="1"/>
          </p:cNvPicPr>
          <p:nvPr/>
        </p:nvPicPr>
        <p:blipFill>
          <a:blip r:embed="rId2"/>
          <a:stretch>
            <a:fillRect/>
          </a:stretch>
        </p:blipFill>
        <p:spPr>
          <a:xfrm>
            <a:off x="2362523" y="1905000"/>
            <a:ext cx="7441806" cy="4839380"/>
          </a:xfrm>
          <a:prstGeom prst="rect">
            <a:avLst/>
          </a:prstGeom>
          <a:solidFill>
            <a:srgbClr val="FFFFCC"/>
          </a:solidFill>
        </p:spPr>
      </p:pic>
      <p:sp>
        <p:nvSpPr>
          <p:cNvPr id="3" name="Rectangle 2">
            <a:extLst>
              <a:ext uri="{FF2B5EF4-FFF2-40B4-BE49-F238E27FC236}">
                <a16:creationId xmlns:a16="http://schemas.microsoft.com/office/drawing/2014/main" id="{EE0E7763-0421-03CC-4776-8C3B4D97C899}"/>
              </a:ext>
            </a:extLst>
          </p:cNvPr>
          <p:cNvSpPr/>
          <p:nvPr/>
        </p:nvSpPr>
        <p:spPr>
          <a:xfrm>
            <a:off x="2324100" y="1892794"/>
            <a:ext cx="7543800" cy="4851586"/>
          </a:xfrm>
          <a:prstGeom prst="rect">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457200" y="1798781"/>
            <a:ext cx="11430253" cy="1335430"/>
          </a:xfrm>
          <a:prstGeom prst="rect">
            <a:avLst/>
          </a:prstGeom>
        </p:spPr>
        <p:txBody>
          <a:bodyPr vert="horz" wrap="square" lIns="0" tIns="48895" rIns="0" bIns="0" rtlCol="0">
            <a:spAutoFit/>
          </a:bodyPr>
          <a:lstStyle/>
          <a:p>
            <a:pPr algn="ctr">
              <a:lnSpc>
                <a:spcPct val="150000"/>
              </a:lnSpc>
              <a:spcAft>
                <a:spcPts val="600"/>
              </a:spcAft>
            </a:pPr>
            <a:r>
              <a:rPr lang="en-AU" sz="1800" dirty="0">
                <a:effectLst/>
                <a:latin typeface="Sassoon Infant Std" panose="020B0503020103030203" pitchFamily="34" charset="0"/>
                <a:ea typeface="Calibri" panose="020F0502020204030204" pitchFamily="34" charset="0"/>
                <a:cs typeface="Times New Roman" panose="02020603050405020304" pitchFamily="18" charset="0"/>
              </a:rPr>
              <a:t>Along with your child’s class teacher, </a:t>
            </a:r>
            <a:r>
              <a:rPr lang="en-AU" dirty="0">
                <a:latin typeface="Sassoon Infant Std" panose="020B0503020103030203" pitchFamily="34" charset="0"/>
                <a:ea typeface="Calibri" panose="020F0502020204030204" pitchFamily="34" charset="0"/>
                <a:cs typeface="Times New Roman" panose="02020603050405020304" pitchFamily="18" charset="0"/>
              </a:rPr>
              <a:t>o</a:t>
            </a:r>
            <a:r>
              <a:rPr lang="en-AU" sz="1800" dirty="0">
                <a:effectLst/>
                <a:latin typeface="Sassoon Infant Std" panose="020B0503020103030203" pitchFamily="34" charset="0"/>
                <a:ea typeface="Calibri" panose="020F0502020204030204" pitchFamily="34" charset="0"/>
                <a:cs typeface="Times New Roman" panose="02020603050405020304" pitchFamily="18" charset="0"/>
              </a:rPr>
              <a:t>ur SENDCO’s coordinate the support and progress of any child on our SEN support list. You should know if your child is on this list.</a:t>
            </a:r>
            <a:r>
              <a:rPr lang="en-AU" dirty="0">
                <a:latin typeface="Sassoon Infant Std" panose="020B0503020103030203" pitchFamily="34" charset="0"/>
                <a:ea typeface="Calibri" panose="020F0502020204030204" pitchFamily="34" charset="0"/>
                <a:cs typeface="Times New Roman" panose="02020603050405020304" pitchFamily="18" charset="0"/>
              </a:rPr>
              <a:t> </a:t>
            </a:r>
          </a:p>
          <a:p>
            <a:pPr algn="ctr">
              <a:lnSpc>
                <a:spcPct val="150000"/>
              </a:lnSpc>
              <a:spcAft>
                <a:spcPts val="600"/>
              </a:spcAft>
            </a:pPr>
            <a:r>
              <a:rPr lang="en-AU" sz="1800" dirty="0">
                <a:effectLst/>
                <a:latin typeface="Sassoon Infant Std" panose="020B0503020103030203" pitchFamily="34" charset="0"/>
                <a:ea typeface="Calibri" panose="020F0502020204030204" pitchFamily="34" charset="0"/>
                <a:cs typeface="Times New Roman" panose="02020603050405020304" pitchFamily="18" charset="0"/>
              </a:rPr>
              <a:t>Any additional provision/support that your child is receiving will be explained to you at parent’s evening.   </a:t>
            </a:r>
            <a:endParaRPr lang="en-GB" sz="1800" dirty="0">
              <a:effectLst/>
              <a:latin typeface="Sassoon Infant Std" panose="020B0503020103030203" pitchFamily="34" charset="0"/>
              <a:ea typeface="Calibri" panose="020F0502020204030204" pitchFamily="34" charset="0"/>
              <a:cs typeface="Times New Roman" panose="02020603050405020304" pitchFamily="18" charset="0"/>
            </a:endParaRPr>
          </a:p>
        </p:txBody>
      </p:sp>
      <p:sp>
        <p:nvSpPr>
          <p:cNvPr id="3" name="object 3"/>
          <p:cNvSpPr txBox="1">
            <a:spLocks noGrp="1"/>
          </p:cNvSpPr>
          <p:nvPr>
            <p:ph type="title"/>
          </p:nvPr>
        </p:nvSpPr>
        <p:spPr>
          <a:xfrm>
            <a:off x="1752600" y="227594"/>
            <a:ext cx="8229600" cy="1169679"/>
          </a:xfrm>
          <a:prstGeom prst="rect">
            <a:avLst/>
          </a:prstGeom>
          <a:solidFill>
            <a:srgbClr val="DBDBDB"/>
          </a:solidFill>
          <a:ln w="76200">
            <a:solidFill>
              <a:srgbClr val="000000"/>
            </a:solidFill>
          </a:ln>
        </p:spPr>
        <p:txBody>
          <a:bodyPr vert="horz" wrap="square" lIns="0" tIns="19050" rIns="0" bIns="0" rtlCol="0">
            <a:spAutoFit/>
          </a:bodyPr>
          <a:lstStyle/>
          <a:p>
            <a:pPr marL="3074670" marR="283210" indent="-2785110">
              <a:lnSpc>
                <a:spcPts val="4640"/>
              </a:lnSpc>
              <a:spcBef>
                <a:spcPts val="150"/>
              </a:spcBef>
            </a:pPr>
            <a:r>
              <a:rPr lang="en-GB" sz="3200" dirty="0">
                <a:latin typeface="Sassoon Infant Std" panose="020B0503020103030203" pitchFamily="34" charset="0"/>
              </a:rPr>
              <a:t>Who will coordinate SEND provision for my child?</a:t>
            </a:r>
            <a:endParaRPr sz="3200" dirty="0">
              <a:latin typeface="Sassoon Infant Std" panose="020B0503020103030203" pitchFamily="34" charset="0"/>
            </a:endParaRPr>
          </a:p>
        </p:txBody>
      </p:sp>
      <p:sp>
        <p:nvSpPr>
          <p:cNvPr id="6" name="TextBox 5">
            <a:extLst>
              <a:ext uri="{FF2B5EF4-FFF2-40B4-BE49-F238E27FC236}">
                <a16:creationId xmlns:a16="http://schemas.microsoft.com/office/drawing/2014/main" id="{5720156B-279F-34AB-937F-BE4B6A901FA6}"/>
              </a:ext>
            </a:extLst>
          </p:cNvPr>
          <p:cNvSpPr txBox="1"/>
          <p:nvPr/>
        </p:nvSpPr>
        <p:spPr>
          <a:xfrm>
            <a:off x="1447800" y="6096368"/>
            <a:ext cx="3886200" cy="646331"/>
          </a:xfrm>
          <a:prstGeom prst="rect">
            <a:avLst/>
          </a:prstGeom>
          <a:noFill/>
        </p:spPr>
        <p:txBody>
          <a:bodyPr wrap="square" rtlCol="0">
            <a:spAutoFit/>
          </a:bodyPr>
          <a:lstStyle/>
          <a:p>
            <a:pPr algn="ctr"/>
            <a:r>
              <a:rPr lang="en-GB" dirty="0">
                <a:latin typeface="Sassoon Infant Std" panose="020B0503020103030203" pitchFamily="34" charset="0"/>
              </a:rPr>
              <a:t>Leah Challis </a:t>
            </a:r>
          </a:p>
          <a:p>
            <a:pPr algn="ctr"/>
            <a:r>
              <a:rPr lang="en-GB" dirty="0">
                <a:latin typeface="Sassoon Infant Std" panose="020B0503020103030203" pitchFamily="34" charset="0"/>
              </a:rPr>
              <a:t>School SENDCO</a:t>
            </a:r>
          </a:p>
        </p:txBody>
      </p:sp>
      <p:sp>
        <p:nvSpPr>
          <p:cNvPr id="8" name="TextBox 7">
            <a:extLst>
              <a:ext uri="{FF2B5EF4-FFF2-40B4-BE49-F238E27FC236}">
                <a16:creationId xmlns:a16="http://schemas.microsoft.com/office/drawing/2014/main" id="{C0A2BDCA-8B0A-D9C6-E84E-7B11642E0D66}"/>
              </a:ext>
            </a:extLst>
          </p:cNvPr>
          <p:cNvSpPr txBox="1"/>
          <p:nvPr/>
        </p:nvSpPr>
        <p:spPr>
          <a:xfrm>
            <a:off x="6366476" y="6096367"/>
            <a:ext cx="3048000" cy="646331"/>
          </a:xfrm>
          <a:prstGeom prst="rect">
            <a:avLst/>
          </a:prstGeom>
          <a:noFill/>
        </p:spPr>
        <p:txBody>
          <a:bodyPr wrap="square" rtlCol="0">
            <a:spAutoFit/>
          </a:bodyPr>
          <a:lstStyle/>
          <a:p>
            <a:pPr algn="ctr"/>
            <a:r>
              <a:rPr lang="en-GB" dirty="0">
                <a:latin typeface="Sassoon Infant Std" panose="020B0503020103030203" pitchFamily="34" charset="0"/>
              </a:rPr>
              <a:t>Jo Taylor</a:t>
            </a:r>
          </a:p>
          <a:p>
            <a:pPr algn="ctr"/>
            <a:r>
              <a:rPr lang="en-GB" dirty="0">
                <a:latin typeface="Sassoon Infant Std" panose="020B0503020103030203" pitchFamily="34" charset="0"/>
              </a:rPr>
              <a:t>Nursery SENDCO</a:t>
            </a:r>
          </a:p>
        </p:txBody>
      </p:sp>
      <p:pic>
        <p:nvPicPr>
          <p:cNvPr id="5" name="Picture 4">
            <a:extLst>
              <a:ext uri="{FF2B5EF4-FFF2-40B4-BE49-F238E27FC236}">
                <a16:creationId xmlns:a16="http://schemas.microsoft.com/office/drawing/2014/main" id="{36CF9324-C1F5-05BB-74E5-87BDB1F0757F}"/>
              </a:ext>
            </a:extLst>
          </p:cNvPr>
          <p:cNvPicPr>
            <a:picLocks noChangeAspect="1"/>
          </p:cNvPicPr>
          <p:nvPr/>
        </p:nvPicPr>
        <p:blipFill>
          <a:blip r:embed="rId2"/>
          <a:stretch>
            <a:fillRect/>
          </a:stretch>
        </p:blipFill>
        <p:spPr>
          <a:xfrm>
            <a:off x="2286000" y="3471581"/>
            <a:ext cx="2105026" cy="2251958"/>
          </a:xfrm>
          <a:prstGeom prst="rect">
            <a:avLst/>
          </a:prstGeom>
          <a:ln w="228600" cap="sq" cmpd="thickThin">
            <a:solidFill>
              <a:srgbClr val="000000"/>
            </a:solidFill>
            <a:prstDash val="solid"/>
            <a:miter lim="800000"/>
          </a:ln>
          <a:effectLst>
            <a:innerShdw blurRad="76200">
              <a:srgbClr val="000000"/>
            </a:innerShdw>
          </a:effectLst>
        </p:spPr>
      </p:pic>
      <p:pic>
        <p:nvPicPr>
          <p:cNvPr id="7" name="Picture 6">
            <a:extLst>
              <a:ext uri="{FF2B5EF4-FFF2-40B4-BE49-F238E27FC236}">
                <a16:creationId xmlns:a16="http://schemas.microsoft.com/office/drawing/2014/main" id="{2C1AB860-6626-09E0-4478-03935793A92A}"/>
              </a:ext>
            </a:extLst>
          </p:cNvPr>
          <p:cNvPicPr>
            <a:picLocks noChangeAspect="1"/>
          </p:cNvPicPr>
          <p:nvPr/>
        </p:nvPicPr>
        <p:blipFill>
          <a:blip r:embed="rId3"/>
          <a:stretch>
            <a:fillRect/>
          </a:stretch>
        </p:blipFill>
        <p:spPr>
          <a:xfrm>
            <a:off x="7010400" y="3458032"/>
            <a:ext cx="1760152" cy="2200190"/>
          </a:xfrm>
          <a:prstGeom prst="rect">
            <a:avLst/>
          </a:prstGeom>
          <a:ln w="228600" cap="sq" cmpd="thickThin">
            <a:solidFill>
              <a:srgbClr val="000000"/>
            </a:solidFill>
            <a:prstDash val="solid"/>
            <a:miter lim="800000"/>
          </a:ln>
          <a:effectLst>
            <a:innerShdw blurRad="76200">
              <a:srgbClr val="000000"/>
            </a:innerShdw>
          </a:effectLst>
        </p:spPr>
      </p:pic>
    </p:spTree>
    <p:extLst>
      <p:ext uri="{BB962C8B-B14F-4D97-AF65-F5344CB8AC3E}">
        <p14:creationId xmlns:p14="http://schemas.microsoft.com/office/powerpoint/2010/main" val="264249032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1676400" y="193717"/>
            <a:ext cx="8229600" cy="1172116"/>
          </a:xfrm>
          <a:prstGeom prst="rect">
            <a:avLst/>
          </a:prstGeom>
          <a:solidFill>
            <a:srgbClr val="DBDBDB"/>
          </a:solidFill>
          <a:ln w="76200">
            <a:solidFill>
              <a:srgbClr val="000000"/>
            </a:solidFill>
          </a:ln>
        </p:spPr>
        <p:txBody>
          <a:bodyPr vert="horz" wrap="square" lIns="0" tIns="68580" rIns="0" bIns="0" rtlCol="0">
            <a:spAutoFit/>
          </a:bodyPr>
          <a:lstStyle/>
          <a:p>
            <a:pPr marL="1550670" marR="327660" indent="-1221105">
              <a:lnSpc>
                <a:spcPts val="4320"/>
              </a:lnSpc>
              <a:spcBef>
                <a:spcPts val="540"/>
              </a:spcBef>
            </a:pPr>
            <a:r>
              <a:rPr sz="4000" dirty="0">
                <a:latin typeface="Sassoon Infant Std" panose="020B0503020103030203" pitchFamily="34" charset="0"/>
              </a:rPr>
              <a:t>How</a:t>
            </a:r>
            <a:r>
              <a:rPr sz="4000" spc="-70" dirty="0">
                <a:latin typeface="Sassoon Infant Std" panose="020B0503020103030203" pitchFamily="34" charset="0"/>
              </a:rPr>
              <a:t> </a:t>
            </a:r>
            <a:r>
              <a:rPr sz="4000" dirty="0">
                <a:latin typeface="Sassoon Infant Std" panose="020B0503020103030203" pitchFamily="34" charset="0"/>
              </a:rPr>
              <a:t>does</a:t>
            </a:r>
            <a:r>
              <a:rPr sz="4000" spc="-65" dirty="0">
                <a:latin typeface="Sassoon Infant Std" panose="020B0503020103030203" pitchFamily="34" charset="0"/>
              </a:rPr>
              <a:t> </a:t>
            </a:r>
            <a:r>
              <a:rPr sz="4000" dirty="0">
                <a:latin typeface="Sassoon Infant Std" panose="020B0503020103030203" pitchFamily="34" charset="0"/>
              </a:rPr>
              <a:t>the</a:t>
            </a:r>
            <a:r>
              <a:rPr sz="4000" spc="-80" dirty="0">
                <a:latin typeface="Sassoon Infant Std" panose="020B0503020103030203" pitchFamily="34" charset="0"/>
              </a:rPr>
              <a:t> </a:t>
            </a:r>
            <a:r>
              <a:rPr sz="4000" dirty="0">
                <a:latin typeface="Sassoon Infant Std" panose="020B0503020103030203" pitchFamily="34" charset="0"/>
              </a:rPr>
              <a:t>school</a:t>
            </a:r>
            <a:r>
              <a:rPr sz="4000" spc="-60" dirty="0">
                <a:latin typeface="Sassoon Infant Std" panose="020B0503020103030203" pitchFamily="34" charset="0"/>
              </a:rPr>
              <a:t> </a:t>
            </a:r>
            <a:r>
              <a:rPr sz="4000" dirty="0">
                <a:latin typeface="Sassoon Infant Std" panose="020B0503020103030203" pitchFamily="34" charset="0"/>
              </a:rPr>
              <a:t>know</a:t>
            </a:r>
            <a:r>
              <a:rPr sz="4000" spc="-70" dirty="0">
                <a:latin typeface="Sassoon Infant Std" panose="020B0503020103030203" pitchFamily="34" charset="0"/>
              </a:rPr>
              <a:t> </a:t>
            </a:r>
            <a:r>
              <a:rPr sz="4000" dirty="0">
                <a:latin typeface="Sassoon Infant Std" panose="020B0503020103030203" pitchFamily="34" charset="0"/>
              </a:rPr>
              <a:t>if</a:t>
            </a:r>
            <a:r>
              <a:rPr sz="4000" spc="-70" dirty="0">
                <a:latin typeface="Sassoon Infant Std" panose="020B0503020103030203" pitchFamily="34" charset="0"/>
              </a:rPr>
              <a:t> </a:t>
            </a:r>
            <a:r>
              <a:rPr sz="4000" dirty="0">
                <a:latin typeface="Sassoon Infant Std" panose="020B0503020103030203" pitchFamily="34" charset="0"/>
              </a:rPr>
              <a:t>a</a:t>
            </a:r>
            <a:r>
              <a:rPr sz="4000" spc="-65" dirty="0">
                <a:latin typeface="Sassoon Infant Std" panose="020B0503020103030203" pitchFamily="34" charset="0"/>
              </a:rPr>
              <a:t> </a:t>
            </a:r>
            <a:r>
              <a:rPr lang="en-GB" sz="4000" spc="-10" dirty="0">
                <a:latin typeface="Sassoon Infant Std" panose="020B0503020103030203" pitchFamily="34" charset="0"/>
              </a:rPr>
              <a:t>child</a:t>
            </a:r>
            <a:r>
              <a:rPr sz="4000" spc="-140" dirty="0">
                <a:latin typeface="Sassoon Infant Std" panose="020B0503020103030203" pitchFamily="34" charset="0"/>
              </a:rPr>
              <a:t> </a:t>
            </a:r>
            <a:r>
              <a:rPr sz="4000" dirty="0">
                <a:latin typeface="Sassoon Infant Std" panose="020B0503020103030203" pitchFamily="34" charset="0"/>
              </a:rPr>
              <a:t>needs</a:t>
            </a:r>
            <a:r>
              <a:rPr sz="4000" spc="-150" dirty="0">
                <a:latin typeface="Sassoon Infant Std" panose="020B0503020103030203" pitchFamily="34" charset="0"/>
              </a:rPr>
              <a:t> </a:t>
            </a:r>
            <a:r>
              <a:rPr sz="4000" dirty="0">
                <a:latin typeface="Sassoon Infant Std" panose="020B0503020103030203" pitchFamily="34" charset="0"/>
              </a:rPr>
              <a:t>extra</a:t>
            </a:r>
            <a:r>
              <a:rPr sz="4000" spc="-150" dirty="0">
                <a:latin typeface="Sassoon Infant Std" panose="020B0503020103030203" pitchFamily="34" charset="0"/>
              </a:rPr>
              <a:t> </a:t>
            </a:r>
            <a:r>
              <a:rPr sz="4000" spc="-10" dirty="0">
                <a:latin typeface="Sassoon Infant Std" panose="020B0503020103030203" pitchFamily="34" charset="0"/>
              </a:rPr>
              <a:t>help?</a:t>
            </a:r>
            <a:endParaRPr sz="4000" dirty="0">
              <a:latin typeface="Sassoon Infant Std" panose="020B0503020103030203" pitchFamily="34" charset="0"/>
            </a:endParaRPr>
          </a:p>
        </p:txBody>
      </p:sp>
      <p:sp>
        <p:nvSpPr>
          <p:cNvPr id="3" name="object 3"/>
          <p:cNvSpPr txBox="1"/>
          <p:nvPr/>
        </p:nvSpPr>
        <p:spPr>
          <a:xfrm>
            <a:off x="380999" y="1676400"/>
            <a:ext cx="8153399" cy="5329279"/>
          </a:xfrm>
          <a:prstGeom prst="rect">
            <a:avLst/>
          </a:prstGeom>
        </p:spPr>
        <p:txBody>
          <a:bodyPr vert="horz" wrap="square" lIns="0" tIns="41275" rIns="0" bIns="0" rtlCol="0" anchor="t">
            <a:spAutoFit/>
          </a:bodyPr>
          <a:lstStyle/>
          <a:p>
            <a:r>
              <a:rPr lang="en-GB" b="1" u="sng" dirty="0">
                <a:latin typeface="Sassoon Infant Std" panose="020B0503020103030203" pitchFamily="34" charset="0"/>
              </a:rPr>
              <a:t>Monitoring and Supporting Children at Nerrols Primary School and Nursery</a:t>
            </a:r>
            <a:endParaRPr lang="en-GB" u="sng" dirty="0">
              <a:latin typeface="Sassoon Infant Std" panose="020B0503020103030203" pitchFamily="34" charset="0"/>
            </a:endParaRPr>
          </a:p>
          <a:p>
            <a:r>
              <a:rPr lang="en-GB" dirty="0">
                <a:latin typeface="Sassoon Infant Std" panose="020B0503020103030203" pitchFamily="34" charset="0"/>
              </a:rPr>
              <a:t>At Nerrols Primary School and Nursery, we closely monitor all children through regular observation and assessment, ensuring that their progress and well-being are at the forefront. This monitoring is carried out by class teachers or key workers, who work diligently to understand each child’s individual needs.</a:t>
            </a:r>
          </a:p>
          <a:p>
            <a:r>
              <a:rPr lang="en-GB" dirty="0">
                <a:latin typeface="Sassoon Infant Std" panose="020B0503020103030203" pitchFamily="34" charset="0"/>
              </a:rPr>
              <a:t>We gather information from a variety of sources, including:</a:t>
            </a:r>
          </a:p>
          <a:p>
            <a:pPr>
              <a:buFont typeface="Arial" panose="020B0604020202020204" pitchFamily="34" charset="0"/>
              <a:buChar char="•"/>
            </a:pPr>
            <a:r>
              <a:rPr lang="en-GB" dirty="0">
                <a:latin typeface="Sassoon Infant Std" panose="020B0503020103030203" pitchFamily="34" charset="0"/>
              </a:rPr>
              <a:t>Observations and assessments in the classroom or nursery</a:t>
            </a:r>
          </a:p>
          <a:p>
            <a:pPr>
              <a:buFont typeface="Arial" panose="020B0604020202020204" pitchFamily="34" charset="0"/>
              <a:buChar char="•"/>
            </a:pPr>
            <a:r>
              <a:rPr lang="en-GB" dirty="0">
                <a:latin typeface="Sassoon Infant Std" panose="020B0503020103030203" pitchFamily="34" charset="0"/>
              </a:rPr>
              <a:t>Input from parents and carers</a:t>
            </a:r>
          </a:p>
          <a:p>
            <a:pPr>
              <a:buFont typeface="Arial" panose="020B0604020202020204" pitchFamily="34" charset="0"/>
              <a:buChar char="•"/>
            </a:pPr>
            <a:r>
              <a:rPr lang="en-GB" dirty="0">
                <a:latin typeface="Sassoon Infant Std" panose="020B0503020103030203" pitchFamily="34" charset="0"/>
              </a:rPr>
              <a:t>Information from previous settings</a:t>
            </a:r>
          </a:p>
          <a:p>
            <a:pPr>
              <a:buFont typeface="Arial" panose="020B0604020202020204" pitchFamily="34" charset="0"/>
              <a:buChar char="•"/>
            </a:pPr>
            <a:r>
              <a:rPr lang="en-GB" dirty="0">
                <a:latin typeface="Sassoon Infant Std" panose="020B0503020103030203" pitchFamily="34" charset="0"/>
              </a:rPr>
              <a:t>External agencies, where applicable</a:t>
            </a:r>
          </a:p>
          <a:p>
            <a:r>
              <a:rPr lang="en-GB" dirty="0">
                <a:latin typeface="Sassoon Infant Std" panose="020B0503020103030203" pitchFamily="34" charset="0"/>
              </a:rPr>
              <a:t>Our goal is to identify any areas where additional support may be needed as early as possible. Initially, it is the class teacher's or key worker's responsibility to meet these needs within the classroom or nursery setting. However, if they feel that the child is not making the expected progress, they will discuss their concerns with you and, if needed, consult with the Special Educational Needs and Disabilities Coordinator (SENDCo).</a:t>
            </a:r>
          </a:p>
          <a:p>
            <a:r>
              <a:rPr lang="en-GB" dirty="0">
                <a:latin typeface="Sassoon Infant Std" panose="020B0503020103030203" pitchFamily="34" charset="0"/>
              </a:rPr>
              <a:t>In some cases, further assessments may be carried out. With your consent, additional interventions might be introduced or referrals to external agencies made to ensure your child receives the best support possible</a:t>
            </a:r>
            <a:r>
              <a:rPr lang="en-GB" dirty="0">
                <a:latin typeface="Sassoon Primary" pitchFamily="50" charset="0"/>
              </a:rPr>
              <a:t>.</a:t>
            </a:r>
          </a:p>
          <a:p>
            <a:pPr marL="12700" marR="5080" algn="l">
              <a:lnSpc>
                <a:spcPct val="90100"/>
              </a:lnSpc>
              <a:spcBef>
                <a:spcPts val="325"/>
              </a:spcBef>
              <a:tabLst>
                <a:tab pos="241300" algn="l"/>
              </a:tabLst>
            </a:pPr>
            <a:endParaRPr sz="1900" dirty="0">
              <a:latin typeface="Calibri"/>
              <a:cs typeface="Calibri"/>
            </a:endParaRPr>
          </a:p>
        </p:txBody>
      </p:sp>
      <p:pic>
        <p:nvPicPr>
          <p:cNvPr id="4" name="object 4"/>
          <p:cNvPicPr/>
          <p:nvPr/>
        </p:nvPicPr>
        <p:blipFill>
          <a:blip r:embed="rId2" cstate="print"/>
          <a:stretch>
            <a:fillRect/>
          </a:stretch>
        </p:blipFill>
        <p:spPr>
          <a:xfrm>
            <a:off x="8534399" y="1873180"/>
            <a:ext cx="3383385" cy="3460820"/>
          </a:xfrm>
          <a:prstGeom prst="rect">
            <a:avLst/>
          </a:prstGeom>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body" idx="1"/>
          </p:nvPr>
        </p:nvSpPr>
        <p:spPr>
          <a:xfrm>
            <a:off x="228600" y="1671496"/>
            <a:ext cx="6477000" cy="5039008"/>
          </a:xfrm>
          <a:prstGeom prst="rect">
            <a:avLst/>
          </a:prstGeom>
        </p:spPr>
        <p:txBody>
          <a:bodyPr vert="horz" wrap="square" lIns="0" tIns="89535" rIns="0" bIns="0" rtlCol="0">
            <a:spAutoFit/>
          </a:bodyPr>
          <a:lstStyle/>
          <a:p>
            <a:pPr marL="15240" marR="5080">
              <a:lnSpc>
                <a:spcPct val="150000"/>
              </a:lnSpc>
              <a:tabLst>
                <a:tab pos="244475" algn="l"/>
              </a:tabLst>
            </a:pPr>
            <a:r>
              <a:rPr lang="en-GB" sz="1800" b="1" u="sng" dirty="0">
                <a:effectLst/>
                <a:latin typeface="Sassoon Infant Std" panose="020B0503020103030203" pitchFamily="34" charset="0"/>
                <a:ea typeface="Calibri" panose="020F0502020204030204" pitchFamily="34" charset="0"/>
                <a:cs typeface="Times New Roman" panose="02020603050405020304" pitchFamily="18" charset="0"/>
              </a:rPr>
              <a:t>Our Commitment to High-Quality Teaching</a:t>
            </a:r>
          </a:p>
          <a:p>
            <a:pPr marL="15240" marR="5080">
              <a:lnSpc>
                <a:spcPct val="150000"/>
              </a:lnSpc>
              <a:tabLst>
                <a:tab pos="244475" algn="l"/>
              </a:tabLst>
            </a:pPr>
            <a:r>
              <a:rPr lang="en-GB" sz="1800" dirty="0">
                <a:effectLst/>
                <a:latin typeface="Sassoon Infant Std" panose="020B0503020103030203" pitchFamily="34" charset="0"/>
                <a:ea typeface="Calibri" panose="020F0502020204030204" pitchFamily="34" charset="0"/>
                <a:cs typeface="Times New Roman" panose="02020603050405020304" pitchFamily="18" charset="0"/>
              </a:rPr>
              <a:t>At our school, we are dedicated to delivering high-quality teaching that meets the diverse needs of all our pupils. Most children will follow the same curriculum as their peers, with teachers adjusting content to ensure it is accessible for every learner. To achieve this, our teachers use ongoing observation, marking, and assessment to inform their planning. This ensures that lessons are appropriately tailored to each child’s level, helping them to make progress and succeed. In practice, this might involve providing additional support or universal classroom strategies to help a child engage with a lesson. By making these adjustments, we ensure that every child is challenged and supported in their learning journey.</a:t>
            </a:r>
          </a:p>
        </p:txBody>
      </p:sp>
      <p:sp>
        <p:nvSpPr>
          <p:cNvPr id="3" name="object 3"/>
          <p:cNvSpPr txBox="1">
            <a:spLocks noGrp="1"/>
          </p:cNvSpPr>
          <p:nvPr>
            <p:ph type="title"/>
          </p:nvPr>
        </p:nvSpPr>
        <p:spPr>
          <a:xfrm>
            <a:off x="1447800" y="246826"/>
            <a:ext cx="8686800" cy="1232132"/>
          </a:xfrm>
          <a:prstGeom prst="rect">
            <a:avLst/>
          </a:prstGeom>
          <a:solidFill>
            <a:srgbClr val="DBDBDB"/>
          </a:solidFill>
          <a:ln w="76200">
            <a:solidFill>
              <a:srgbClr val="000000"/>
            </a:solidFill>
          </a:ln>
        </p:spPr>
        <p:txBody>
          <a:bodyPr vert="horz" wrap="square" lIns="0" tIns="18415" rIns="0" bIns="0" rtlCol="0">
            <a:spAutoFit/>
          </a:bodyPr>
          <a:lstStyle/>
          <a:p>
            <a:pPr marL="194310" marR="187960" indent="202565">
              <a:lnSpc>
                <a:spcPts val="4650"/>
              </a:lnSpc>
              <a:spcBef>
                <a:spcPts val="145"/>
              </a:spcBef>
            </a:pPr>
            <a:r>
              <a:rPr lang="en-GB" sz="4300" dirty="0">
                <a:latin typeface="Sassoon Infant Std" panose="020B0503020103030203" pitchFamily="34" charset="0"/>
              </a:rPr>
              <a:t>How</a:t>
            </a:r>
            <a:r>
              <a:rPr lang="en-GB" sz="4300" spc="-90" dirty="0">
                <a:latin typeface="Sassoon Infant Std" panose="020B0503020103030203" pitchFamily="34" charset="0"/>
              </a:rPr>
              <a:t> </a:t>
            </a:r>
            <a:r>
              <a:rPr lang="en-GB" sz="4300" dirty="0">
                <a:latin typeface="Sassoon Infant Std" panose="020B0503020103030203" pitchFamily="34" charset="0"/>
              </a:rPr>
              <a:t>will</a:t>
            </a:r>
            <a:r>
              <a:rPr lang="en-GB" sz="4300" spc="-100" dirty="0">
                <a:latin typeface="Sassoon Infant Std" panose="020B0503020103030203" pitchFamily="34" charset="0"/>
              </a:rPr>
              <a:t> </a:t>
            </a:r>
            <a:r>
              <a:rPr lang="en-GB" sz="4300" dirty="0">
                <a:latin typeface="Sassoon Infant Std" panose="020B0503020103030203" pitchFamily="34" charset="0"/>
              </a:rPr>
              <a:t>the</a:t>
            </a:r>
            <a:r>
              <a:rPr lang="en-GB" sz="4300" spc="-90" dirty="0">
                <a:latin typeface="Sassoon Infant Std" panose="020B0503020103030203" pitchFamily="34" charset="0"/>
              </a:rPr>
              <a:t> </a:t>
            </a:r>
            <a:r>
              <a:rPr lang="en-GB" sz="4300" spc="-20" dirty="0">
                <a:latin typeface="Sassoon Infant Std" panose="020B0503020103030203" pitchFamily="34" charset="0"/>
              </a:rPr>
              <a:t>school’s</a:t>
            </a:r>
            <a:r>
              <a:rPr lang="en-GB" sz="4300" spc="-90" dirty="0">
                <a:latin typeface="Sassoon Infant Std" panose="020B0503020103030203" pitchFamily="34" charset="0"/>
              </a:rPr>
              <a:t> </a:t>
            </a:r>
            <a:r>
              <a:rPr lang="en-GB" sz="4300" dirty="0">
                <a:latin typeface="Sassoon Infant Std" panose="020B0503020103030203" pitchFamily="34" charset="0"/>
              </a:rPr>
              <a:t>approach</a:t>
            </a:r>
            <a:r>
              <a:rPr lang="en-GB" sz="4300" spc="-80" dirty="0">
                <a:latin typeface="Sassoon Infant Std" panose="020B0503020103030203" pitchFamily="34" charset="0"/>
              </a:rPr>
              <a:t> </a:t>
            </a:r>
            <a:r>
              <a:rPr lang="en-GB" sz="4300" spc="-25" dirty="0">
                <a:latin typeface="Sassoon Infant Std" panose="020B0503020103030203" pitchFamily="34" charset="0"/>
              </a:rPr>
              <a:t>be </a:t>
            </a:r>
            <a:r>
              <a:rPr lang="en-GB" sz="4300" dirty="0">
                <a:latin typeface="Sassoon Infant Std" panose="020B0503020103030203" pitchFamily="34" charset="0"/>
              </a:rPr>
              <a:t>adapted</a:t>
            </a:r>
            <a:r>
              <a:rPr lang="en-GB" sz="4300" spc="-155" dirty="0">
                <a:latin typeface="Sassoon Infant Std" panose="020B0503020103030203" pitchFamily="34" charset="0"/>
              </a:rPr>
              <a:t> </a:t>
            </a:r>
            <a:r>
              <a:rPr lang="en-GB" sz="4300" dirty="0">
                <a:latin typeface="Sassoon Infant Std" panose="020B0503020103030203" pitchFamily="34" charset="0"/>
              </a:rPr>
              <a:t>to</a:t>
            </a:r>
            <a:r>
              <a:rPr lang="en-GB" sz="4300" spc="-165" dirty="0">
                <a:latin typeface="Sassoon Infant Std" panose="020B0503020103030203" pitchFamily="34" charset="0"/>
              </a:rPr>
              <a:t> </a:t>
            </a:r>
            <a:r>
              <a:rPr lang="en-GB" sz="4300" dirty="0">
                <a:latin typeface="Sassoon Infant Std" panose="020B0503020103030203" pitchFamily="34" charset="0"/>
              </a:rPr>
              <a:t>match</a:t>
            </a:r>
            <a:r>
              <a:rPr lang="en-GB" sz="4300" spc="-170" dirty="0">
                <a:latin typeface="Sassoon Infant Std" panose="020B0503020103030203" pitchFamily="34" charset="0"/>
              </a:rPr>
              <a:t> </a:t>
            </a:r>
            <a:r>
              <a:rPr lang="en-GB" sz="4300" dirty="0">
                <a:latin typeface="Sassoon Infant Std" panose="020B0503020103030203" pitchFamily="34" charset="0"/>
              </a:rPr>
              <a:t>my</a:t>
            </a:r>
            <a:r>
              <a:rPr lang="en-GB" sz="4300" spc="-155" dirty="0">
                <a:latin typeface="Sassoon Infant Std" panose="020B0503020103030203" pitchFamily="34" charset="0"/>
              </a:rPr>
              <a:t> </a:t>
            </a:r>
            <a:r>
              <a:rPr lang="en-GB" sz="4300" spc="-25" dirty="0">
                <a:latin typeface="Sassoon Infant Std" panose="020B0503020103030203" pitchFamily="34" charset="0"/>
              </a:rPr>
              <a:t>child’s</a:t>
            </a:r>
            <a:r>
              <a:rPr lang="en-GB" sz="4300" spc="-150" dirty="0">
                <a:latin typeface="Sassoon Infant Std" panose="020B0503020103030203" pitchFamily="34" charset="0"/>
              </a:rPr>
              <a:t> </a:t>
            </a:r>
            <a:r>
              <a:rPr lang="en-GB" sz="4300" spc="-10" dirty="0">
                <a:latin typeface="Sassoon Infant Std" panose="020B0503020103030203" pitchFamily="34" charset="0"/>
              </a:rPr>
              <a:t>needs?</a:t>
            </a:r>
            <a:endParaRPr lang="en-GB" sz="4300" dirty="0">
              <a:latin typeface="Sassoon Infant Std" panose="020B0503020103030203" pitchFamily="34" charset="0"/>
            </a:endParaRPr>
          </a:p>
        </p:txBody>
      </p:sp>
      <p:sp>
        <p:nvSpPr>
          <p:cNvPr id="12" name="AutoShape 10" descr="Image preview">
            <a:extLst>
              <a:ext uri="{FF2B5EF4-FFF2-40B4-BE49-F238E27FC236}">
                <a16:creationId xmlns:a16="http://schemas.microsoft.com/office/drawing/2014/main" id="{33C47E4F-DCA4-62B6-C1C2-9FBEFEEC115F}"/>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pic>
        <p:nvPicPr>
          <p:cNvPr id="13" name="Picture 12">
            <a:extLst>
              <a:ext uri="{FF2B5EF4-FFF2-40B4-BE49-F238E27FC236}">
                <a16:creationId xmlns:a16="http://schemas.microsoft.com/office/drawing/2014/main" id="{4C7ECA99-B931-C893-F0C9-99D6C1C48110}"/>
              </a:ext>
            </a:extLst>
          </p:cNvPr>
          <p:cNvPicPr>
            <a:picLocks noChangeAspect="1"/>
          </p:cNvPicPr>
          <p:nvPr/>
        </p:nvPicPr>
        <p:blipFill>
          <a:blip r:embed="rId2"/>
          <a:stretch>
            <a:fillRect/>
          </a:stretch>
        </p:blipFill>
        <p:spPr>
          <a:xfrm>
            <a:off x="6705600" y="2362200"/>
            <a:ext cx="5402492" cy="3810000"/>
          </a:xfrm>
          <a:prstGeom prst="rect">
            <a:avLst/>
          </a:prstGeom>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p:nvPr/>
        </p:nvSpPr>
        <p:spPr>
          <a:xfrm>
            <a:off x="226279" y="1711411"/>
            <a:ext cx="5984397" cy="5393912"/>
          </a:xfrm>
          <a:prstGeom prst="rect">
            <a:avLst/>
          </a:prstGeom>
        </p:spPr>
        <p:txBody>
          <a:bodyPr vert="horz" wrap="square" lIns="0" tIns="48895" rIns="0" bIns="0" rtlCol="0" anchor="t">
            <a:spAutoFit/>
          </a:bodyPr>
          <a:lstStyle/>
          <a:p>
            <a:r>
              <a:rPr lang="en-GB" sz="2000" b="1" u="sng" dirty="0">
                <a:latin typeface="Sassoon Infant Std" panose="020B0503020103030203" pitchFamily="34" charset="0"/>
              </a:rPr>
              <a:t>Supporting Your Child’s Learning</a:t>
            </a:r>
          </a:p>
          <a:p>
            <a:endParaRPr lang="en-GB" sz="2000" u="sng" dirty="0">
              <a:latin typeface="Sassoon Infant Std" panose="020B0503020103030203" pitchFamily="34" charset="0"/>
            </a:endParaRPr>
          </a:p>
          <a:p>
            <a:r>
              <a:rPr lang="en-GB" sz="2000" dirty="0">
                <a:latin typeface="Sassoon Infant Std" panose="020B0503020103030203" pitchFamily="34" charset="0"/>
              </a:rPr>
              <a:t>Your child’s teacher or key worker is primarily responsible for their education. If your child is identified as needing extra support, this will be addressed first through in-class strategies. These universal strategies may include:</a:t>
            </a:r>
          </a:p>
          <a:p>
            <a:pPr>
              <a:buFont typeface="Arial" panose="020B0604020202020204" pitchFamily="34" charset="0"/>
              <a:buChar char="•"/>
            </a:pPr>
            <a:r>
              <a:rPr lang="en-GB" sz="2000" dirty="0">
                <a:latin typeface="Sassoon Infant Std" panose="020B0503020103030203" pitchFamily="34" charset="0"/>
              </a:rPr>
              <a:t>Planning and providing more individualised activities</a:t>
            </a:r>
          </a:p>
          <a:p>
            <a:pPr>
              <a:buFont typeface="Arial" panose="020B0604020202020204" pitchFamily="34" charset="0"/>
              <a:buChar char="•"/>
            </a:pPr>
            <a:r>
              <a:rPr lang="en-GB" sz="2000" dirty="0">
                <a:latin typeface="Sassoon Infant Std" panose="020B0503020103030203" pitchFamily="34" charset="0"/>
              </a:rPr>
              <a:t>Adapting whole-class lessons to suit their needs</a:t>
            </a:r>
          </a:p>
          <a:p>
            <a:pPr>
              <a:buFont typeface="Arial" panose="020B0604020202020204" pitchFamily="34" charset="0"/>
              <a:buChar char="•"/>
            </a:pPr>
            <a:r>
              <a:rPr lang="en-GB" sz="2000" dirty="0">
                <a:latin typeface="Sassoon Infant Std" panose="020B0503020103030203" pitchFamily="34" charset="0"/>
              </a:rPr>
              <a:t>Offering access to additional resources or support to ensure your child can engage with the learning</a:t>
            </a:r>
          </a:p>
          <a:p>
            <a:r>
              <a:rPr lang="en-GB" sz="2000" dirty="0">
                <a:latin typeface="Sassoon Infant Std" panose="020B0503020103030203" pitchFamily="34" charset="0"/>
              </a:rPr>
              <a:t>Teachers and key workers follow a consistent approach for all children who need extra support. </a:t>
            </a:r>
          </a:p>
          <a:p>
            <a:r>
              <a:rPr lang="en-GB" sz="2000" dirty="0">
                <a:latin typeface="Sassoon Infant Std" panose="020B0503020103030203" pitchFamily="34" charset="0"/>
              </a:rPr>
              <a:t>This is the initial stage of a process known as the </a:t>
            </a:r>
            <a:r>
              <a:rPr lang="en-GB" sz="2000" b="1" dirty="0">
                <a:latin typeface="Sassoon Infant Std" panose="020B0503020103030203" pitchFamily="34" charset="0"/>
              </a:rPr>
              <a:t>Assess, Plan, Do, Review (APDR) cycle</a:t>
            </a:r>
            <a:r>
              <a:rPr lang="en-GB" sz="2000" dirty="0">
                <a:latin typeface="Sassoon Infant Std" panose="020B0503020103030203" pitchFamily="34" charset="0"/>
              </a:rPr>
              <a:t>, ensuring that your child’s progress is continuously monitored, and adjustments are made as needed.</a:t>
            </a:r>
          </a:p>
          <a:p>
            <a:pPr>
              <a:lnSpc>
                <a:spcPct val="150000"/>
              </a:lnSpc>
              <a:spcAft>
                <a:spcPts val="600"/>
              </a:spcAft>
            </a:pPr>
            <a:endParaRPr lang="en-AU" sz="2000" dirty="0">
              <a:effectLst/>
              <a:latin typeface="Sassoon Infant Std"/>
              <a:ea typeface="Calibri" panose="020F0502020204030204" pitchFamily="34" charset="0"/>
              <a:cs typeface="Times New Roman"/>
            </a:endParaRPr>
          </a:p>
        </p:txBody>
      </p:sp>
      <p:sp>
        <p:nvSpPr>
          <p:cNvPr id="3" name="object 3"/>
          <p:cNvSpPr txBox="1">
            <a:spLocks noGrp="1"/>
          </p:cNvSpPr>
          <p:nvPr>
            <p:ph type="title"/>
          </p:nvPr>
        </p:nvSpPr>
        <p:spPr>
          <a:xfrm>
            <a:off x="1676400" y="186319"/>
            <a:ext cx="8229600" cy="1159933"/>
          </a:xfrm>
          <a:prstGeom prst="rect">
            <a:avLst/>
          </a:prstGeom>
          <a:solidFill>
            <a:srgbClr val="DBDBDB"/>
          </a:solidFill>
          <a:ln w="76200">
            <a:solidFill>
              <a:srgbClr val="000000"/>
            </a:solidFill>
          </a:ln>
        </p:spPr>
        <p:txBody>
          <a:bodyPr vert="horz" wrap="square" lIns="0" tIns="19050" rIns="0" bIns="0" rtlCol="0" anchor="t">
            <a:spAutoFit/>
          </a:bodyPr>
          <a:lstStyle/>
          <a:p>
            <a:pPr marL="3074670" marR="283210" indent="-2785110" algn="l">
              <a:lnSpc>
                <a:spcPts val="4640"/>
              </a:lnSpc>
              <a:spcBef>
                <a:spcPts val="150"/>
              </a:spcBef>
            </a:pPr>
            <a:r>
              <a:rPr sz="3200" dirty="0">
                <a:latin typeface="Sassoon Infant Std"/>
              </a:rPr>
              <a:t>How</a:t>
            </a:r>
            <a:r>
              <a:rPr sz="3200" spc="-110" dirty="0">
                <a:latin typeface="Sassoon Infant Std"/>
              </a:rPr>
              <a:t> </a:t>
            </a:r>
            <a:r>
              <a:rPr sz="3200" dirty="0">
                <a:latin typeface="Sassoon Infant Std"/>
              </a:rPr>
              <a:t>will</a:t>
            </a:r>
            <a:r>
              <a:rPr sz="3200" spc="-105" dirty="0">
                <a:latin typeface="Sassoon Infant Std"/>
              </a:rPr>
              <a:t> </a:t>
            </a:r>
            <a:r>
              <a:rPr lang="en-GB" sz="3200" spc="-20" dirty="0">
                <a:latin typeface="Sassoon Infant Std"/>
              </a:rPr>
              <a:t>the school initially </a:t>
            </a:r>
            <a:r>
              <a:rPr sz="3200" spc="-10" dirty="0">
                <a:latin typeface="Sassoon Infant Std"/>
              </a:rPr>
              <a:t>support </a:t>
            </a:r>
            <a:r>
              <a:rPr sz="3200" dirty="0">
                <a:latin typeface="Sassoon Infant Std"/>
              </a:rPr>
              <a:t>my</a:t>
            </a:r>
            <a:r>
              <a:rPr sz="3200" spc="-105" dirty="0">
                <a:latin typeface="Sassoon Infant Std"/>
              </a:rPr>
              <a:t> </a:t>
            </a:r>
            <a:r>
              <a:rPr sz="3200" spc="-10" dirty="0">
                <a:latin typeface="Sassoon Infant Std"/>
              </a:rPr>
              <a:t>child</a:t>
            </a:r>
            <a:r>
              <a:rPr lang="en-US" sz="3200" spc="-10" dirty="0">
                <a:latin typeface="Sassoon Infant Std"/>
              </a:rPr>
              <a:t> if they need extra help</a:t>
            </a:r>
            <a:r>
              <a:rPr sz="3200" spc="-10" dirty="0">
                <a:latin typeface="Sassoon Infant Std"/>
              </a:rPr>
              <a:t>?</a:t>
            </a:r>
            <a:endParaRPr lang="en-US" sz="3200" dirty="0">
              <a:latin typeface="Sassoon Infant Std"/>
            </a:endParaRPr>
          </a:p>
        </p:txBody>
      </p:sp>
      <p:pic>
        <p:nvPicPr>
          <p:cNvPr id="12" name="Picture 11">
            <a:extLst>
              <a:ext uri="{FF2B5EF4-FFF2-40B4-BE49-F238E27FC236}">
                <a16:creationId xmlns:a16="http://schemas.microsoft.com/office/drawing/2014/main" id="{0E22D16A-0537-D732-D54A-BC008B81D818}"/>
              </a:ext>
            </a:extLst>
          </p:cNvPr>
          <p:cNvPicPr>
            <a:picLocks noChangeAspect="1"/>
          </p:cNvPicPr>
          <p:nvPr/>
        </p:nvPicPr>
        <p:blipFill>
          <a:blip r:embed="rId2"/>
          <a:stretch>
            <a:fillRect/>
          </a:stretch>
        </p:blipFill>
        <p:spPr>
          <a:xfrm>
            <a:off x="6393844" y="1477444"/>
            <a:ext cx="4851913" cy="5264399"/>
          </a:xfrm>
          <a:prstGeom prst="rect">
            <a:avLst/>
          </a:prstGeom>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Diagram 1">
            <a:extLst>
              <a:ext uri="{FF2B5EF4-FFF2-40B4-BE49-F238E27FC236}">
                <a16:creationId xmlns:a16="http://schemas.microsoft.com/office/drawing/2014/main" id="{7A74B5FE-7B01-6D03-768D-19FC5574B386}"/>
              </a:ext>
            </a:extLst>
          </p:cNvPr>
          <p:cNvGraphicFramePr/>
          <p:nvPr>
            <p:extLst>
              <p:ext uri="{D42A27DB-BD31-4B8C-83A1-F6EECF244321}">
                <p14:modId xmlns:p14="http://schemas.microsoft.com/office/powerpoint/2010/main" val="2720230341"/>
              </p:ext>
            </p:extLst>
          </p:nvPr>
        </p:nvGraphicFramePr>
        <p:xfrm>
          <a:off x="76200" y="76200"/>
          <a:ext cx="12088584" cy="63246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882" name="TextBox 3881">
            <a:extLst>
              <a:ext uri="{FF2B5EF4-FFF2-40B4-BE49-F238E27FC236}">
                <a16:creationId xmlns:a16="http://schemas.microsoft.com/office/drawing/2014/main" id="{0BB916D1-066F-C8C7-D4D6-A9C1786B1914}"/>
              </a:ext>
            </a:extLst>
          </p:cNvPr>
          <p:cNvSpPr txBox="1"/>
          <p:nvPr/>
        </p:nvSpPr>
        <p:spPr>
          <a:xfrm>
            <a:off x="9515753" y="362795"/>
            <a:ext cx="2460067" cy="2308324"/>
          </a:xfrm>
          <a:prstGeom prst="rect">
            <a:avLst/>
          </a:prstGeom>
          <a:solidFill>
            <a:schemeClr val="bg1">
              <a:lumMod val="85000"/>
            </a:schemeClr>
          </a:solidFill>
        </p:spPr>
        <p:style>
          <a:lnRef idx="2">
            <a:schemeClr val="dk1"/>
          </a:lnRef>
          <a:fillRef idx="1">
            <a:schemeClr val="lt1"/>
          </a:fillRef>
          <a:effectRef idx="0">
            <a:schemeClr val="dk1"/>
          </a:effectRef>
          <a:fontRef idx="minor">
            <a:schemeClr val="dk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sz="2400" dirty="0">
                <a:latin typeface="Sassoon Infant Std"/>
              </a:rPr>
              <a:t>What type of support or provision may be provided for my child at each level of SEND support?</a:t>
            </a:r>
          </a:p>
        </p:txBody>
      </p:sp>
    </p:spTree>
    <p:extLst>
      <p:ext uri="{BB962C8B-B14F-4D97-AF65-F5344CB8AC3E}">
        <p14:creationId xmlns:p14="http://schemas.microsoft.com/office/powerpoint/2010/main" val="129155978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462C1"/>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TaxCatchAll xmlns="9fc15f0b-0db7-4811-85a7-7adcdc4f4437" xsi:nil="true"/>
    <lcf76f155ced4ddcb4097134ff3c332f xmlns="a0bcb3be-9334-42d3-be61-2b877c4b2a1b">
      <Terms xmlns="http://schemas.microsoft.com/office/infopath/2007/PartnerControls"/>
    </lcf76f155ced4ddcb4097134ff3c332f>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5B2255AD4B0E1944AE0781389F21DA02" ma:contentTypeVersion="10" ma:contentTypeDescription="Create a new document." ma:contentTypeScope="" ma:versionID="bcdef3b3624e7bb7b14ce1e766fb4205">
  <xsd:schema xmlns:xsd="http://www.w3.org/2001/XMLSchema" xmlns:xs="http://www.w3.org/2001/XMLSchema" xmlns:p="http://schemas.microsoft.com/office/2006/metadata/properties" xmlns:ns2="a0bcb3be-9334-42d3-be61-2b877c4b2a1b" xmlns:ns3="9fc15f0b-0db7-4811-85a7-7adcdc4f4437" targetNamespace="http://schemas.microsoft.com/office/2006/metadata/properties" ma:root="true" ma:fieldsID="c346b25d60444ae061a48b7c024ca02a" ns2:_="" ns3:_="">
    <xsd:import namespace="a0bcb3be-9334-42d3-be61-2b877c4b2a1b"/>
    <xsd:import namespace="9fc15f0b-0db7-4811-85a7-7adcdc4f4437"/>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DateTaken" minOccurs="0"/>
                <xsd:element ref="ns2:lcf76f155ced4ddcb4097134ff3c332f" minOccurs="0"/>
                <xsd:element ref="ns3:TaxCatchAll" minOccurs="0"/>
                <xsd:element ref="ns2:MediaServiceOCR" minOccurs="0"/>
                <xsd:element ref="ns2:MediaServiceGenerationTime" minOccurs="0"/>
                <xsd:element ref="ns2:MediaServiceEventHashCod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a0bcb3be-9334-42d3-be61-2b877c4b2a1b"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DateTaken" ma:index="11" nillable="true" ma:displayName="MediaServiceDateTaken" ma:hidden="true" ma:indexed="true" ma:internalName="MediaServiceDateTaken" ma:readOnly="true">
      <xsd:simpleType>
        <xsd:restriction base="dms:Text"/>
      </xsd:simpleType>
    </xsd:element>
    <xsd:element name="lcf76f155ced4ddcb4097134ff3c332f" ma:index="13" nillable="true" ma:taxonomy="true" ma:internalName="lcf76f155ced4ddcb4097134ff3c332f" ma:taxonomyFieldName="MediaServiceImageTags" ma:displayName="Image Tags" ma:readOnly="false" ma:fieldId="{5cf76f15-5ced-4ddc-b409-7134ff3c332f}" ma:taxonomyMulti="true" ma:sspId="9a4ce45a-a6a1-49aa-903f-575675cff928" ma:termSetId="09814cd3-568e-fe90-9814-8d621ff8fb84" ma:anchorId="fba54fb3-c3e1-fe81-a776-ca4b69148c4d" ma:open="true" ma:isKeyword="false">
      <xsd:complexType>
        <xsd:sequence>
          <xsd:element ref="pc:Terms" minOccurs="0" maxOccurs="1"/>
        </xsd:sequence>
      </xsd:complexType>
    </xsd:element>
    <xsd:element name="MediaServiceOCR" ma:index="15" nillable="true" ma:displayName="Extracted Text" ma:internalName="MediaServiceOCR"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9fc15f0b-0db7-4811-85a7-7adcdc4f4437" elementFormDefault="qualified">
    <xsd:import namespace="http://schemas.microsoft.com/office/2006/documentManagement/types"/>
    <xsd:import namespace="http://schemas.microsoft.com/office/infopath/2007/PartnerControls"/>
    <xsd:element name="TaxCatchAll" ma:index="14" nillable="true" ma:displayName="Taxonomy Catch All Column" ma:hidden="true" ma:list="{485008d6-5e17-4a2d-b7d1-4ec1bf0af33f}" ma:internalName="TaxCatchAll" ma:showField="CatchAllData" ma:web="9fc15f0b-0db7-4811-85a7-7adcdc4f4437">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A0D8466D-E8A3-41A3-9AE3-5F22FF4B8F29}">
  <ds:schemaRefs>
    <ds:schemaRef ds:uri="http://purl.org/dc/terms/"/>
    <ds:schemaRef ds:uri="http://schemas.microsoft.com/office/2006/metadata/properties"/>
    <ds:schemaRef ds:uri="http://purl.org/dc/elements/1.1/"/>
    <ds:schemaRef ds:uri="http://schemas.openxmlformats.org/package/2006/metadata/core-properties"/>
    <ds:schemaRef ds:uri="39e67e33-af8e-45e4-8a9a-5fc76ccac7c3"/>
    <ds:schemaRef ds:uri="http://schemas.microsoft.com/office/2006/documentManagement/types"/>
    <ds:schemaRef ds:uri="http://purl.org/dc/dcmitype/"/>
    <ds:schemaRef ds:uri="http://www.w3.org/XML/1998/namespace"/>
    <ds:schemaRef ds:uri="http://schemas.microsoft.com/office/infopath/2007/PartnerControls"/>
    <ds:schemaRef ds:uri="3bd9229c-49dc-4a7f-bdbd-b21b780b6b1e"/>
    <ds:schemaRef ds:uri="89c7e375-963e-4ebd-93a6-c5bb60da4417"/>
    <ds:schemaRef ds:uri="9fc15f0b-0db7-4811-85a7-7adcdc4f4437"/>
  </ds:schemaRefs>
</ds:datastoreItem>
</file>

<file path=customXml/itemProps2.xml><?xml version="1.0" encoding="utf-8"?>
<ds:datastoreItem xmlns:ds="http://schemas.openxmlformats.org/officeDocument/2006/customXml" ds:itemID="{9F4D9556-26E5-4908-A3BE-9A8ED8B57A7D}">
  <ds:schemaRefs>
    <ds:schemaRef ds:uri="http://schemas.microsoft.com/sharepoint/v3/contenttype/forms"/>
  </ds:schemaRefs>
</ds:datastoreItem>
</file>

<file path=customXml/itemProps3.xml><?xml version="1.0" encoding="utf-8"?>
<ds:datastoreItem xmlns:ds="http://schemas.openxmlformats.org/officeDocument/2006/customXml" ds:itemID="{3D4496C5-6828-4358-AD23-E60A398EF0AC}"/>
</file>

<file path=docProps/app.xml><?xml version="1.0" encoding="utf-8"?>
<Properties xmlns="http://schemas.openxmlformats.org/officeDocument/2006/extended-properties" xmlns:vt="http://schemas.openxmlformats.org/officeDocument/2006/docPropsVTypes">
  <Template/>
  <TotalTime>951</TotalTime>
  <Words>3878</Words>
  <Application>Microsoft Office PowerPoint</Application>
  <PresentationFormat>Widescreen</PresentationFormat>
  <Paragraphs>210</Paragraphs>
  <Slides>26</Slides>
  <Notes>2</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26</vt:i4>
      </vt:variant>
    </vt:vector>
  </HeadingPairs>
  <TitlesOfParts>
    <vt:vector size="36" baseType="lpstr">
      <vt:lpstr>Aptos</vt:lpstr>
      <vt:lpstr>Arial</vt:lpstr>
      <vt:lpstr>Calibri</vt:lpstr>
      <vt:lpstr>Calibri Light</vt:lpstr>
      <vt:lpstr>Frutiger LT Std</vt:lpstr>
      <vt:lpstr>Google Sans</vt:lpstr>
      <vt:lpstr>Sassoon Infant Std</vt:lpstr>
      <vt:lpstr>Sassoon Primary</vt:lpstr>
      <vt:lpstr>Symbol</vt:lpstr>
      <vt:lpstr>Office Theme</vt:lpstr>
      <vt:lpstr>PowerPoint Presentation</vt:lpstr>
      <vt:lpstr>PowerPoint Presentation</vt:lpstr>
      <vt:lpstr>Definition of Special Educational Needs</vt:lpstr>
      <vt:lpstr>What kinds of SEND is provided for at Nerrols?</vt:lpstr>
      <vt:lpstr>Who will coordinate SEND provision for my child?</vt:lpstr>
      <vt:lpstr>How does the school know if a child needs extra help?</vt:lpstr>
      <vt:lpstr>How will the school’s approach be adapted to match my child’s needs?</vt:lpstr>
      <vt:lpstr>How will the school initially support my child if they need extra help?</vt:lpstr>
      <vt:lpstr>PowerPoint Presentation</vt:lpstr>
      <vt:lpstr>PowerPoint Presentation</vt:lpstr>
      <vt:lpstr>How will I know how my child is doing?</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How will the school support my child’s transition to a new setting?</vt:lpstr>
      <vt:lpstr>Who should I contact for more information or if I am concerned about my child?</vt:lpstr>
      <vt:lpstr>PowerPoint Presentation</vt:lpstr>
      <vt:lpstr>Who has contributed to this report?</vt:lpstr>
      <vt:lpstr>Who has contributed to this report?</vt:lpstr>
      <vt:lpstr>SEND Glossary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School logo/branding</dc:title>
  <dc:creator>Beth Warwick</dc:creator>
  <cp:lastModifiedBy>Leah Challis</cp:lastModifiedBy>
  <cp:revision>414</cp:revision>
  <dcterms:created xsi:type="dcterms:W3CDTF">2024-06-18T14:53:25Z</dcterms:created>
  <dcterms:modified xsi:type="dcterms:W3CDTF">2025-07-17T14:17:19Z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ed">
    <vt:filetime>2023-10-15T00:00:00Z</vt:filetime>
  </property>
  <property fmtid="{D5CDD505-2E9C-101B-9397-08002B2CF9AE}" pid="3" name="Creator">
    <vt:lpwstr>Microsoft® PowerPoint® for Microsoft 365</vt:lpwstr>
  </property>
  <property fmtid="{D5CDD505-2E9C-101B-9397-08002B2CF9AE}" pid="4" name="LastSaved">
    <vt:filetime>2024-06-18T00:00:00Z</vt:filetime>
  </property>
  <property fmtid="{D5CDD505-2E9C-101B-9397-08002B2CF9AE}" pid="5" name="Producer">
    <vt:lpwstr>Microsoft® PowerPoint® for Microsoft 365</vt:lpwstr>
  </property>
  <property fmtid="{D5CDD505-2E9C-101B-9397-08002B2CF9AE}" pid="6" name="ContentTypeId">
    <vt:lpwstr>0x0101005B2255AD4B0E1944AE0781389F21DA02</vt:lpwstr>
  </property>
  <property fmtid="{D5CDD505-2E9C-101B-9397-08002B2CF9AE}" pid="7" name="MediaServiceImageTags">
    <vt:lpwstr/>
  </property>
</Properties>
</file>