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1" r:id="rId6"/>
    <p:sldId id="269" r:id="rId7"/>
    <p:sldId id="276" r:id="rId8"/>
    <p:sldId id="279" r:id="rId9"/>
    <p:sldId id="263" r:id="rId10"/>
    <p:sldId id="277" r:id="rId11"/>
    <p:sldId id="282" r:id="rId12"/>
    <p:sldId id="270" r:id="rId13"/>
    <p:sldId id="267" r:id="rId14"/>
    <p:sldId id="268" r:id="rId15"/>
    <p:sldId id="27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E1893-E52F-496C-9D9E-14BEB2AF29D8}" v="28" dt="2025-09-10T15:20:33.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6" d="100"/>
          <a:sy n="56" d="100"/>
        </p:scale>
        <p:origin x="1685" y="5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Rapsey" userId="0c5a7035-8fc0-49e5-9981-4728172e0113" providerId="ADAL" clId="{7F9DED9C-B943-48EA-A070-8AE11629F51A}"/>
    <pc:docChg chg="addSld delSld modSld">
      <pc:chgData name="Sian Rapsey" userId="0c5a7035-8fc0-49e5-9981-4728172e0113" providerId="ADAL" clId="{7F9DED9C-B943-48EA-A070-8AE11629F51A}" dt="2025-09-10T15:20:33.615" v="174" actId="20577"/>
      <pc:docMkLst>
        <pc:docMk/>
      </pc:docMkLst>
      <pc:sldChg chg="modSp mod">
        <pc:chgData name="Sian Rapsey" userId="0c5a7035-8fc0-49e5-9981-4728172e0113" providerId="ADAL" clId="{7F9DED9C-B943-48EA-A070-8AE11629F51A}" dt="2025-09-10T15:12:42.861" v="7" actId="20577"/>
        <pc:sldMkLst>
          <pc:docMk/>
          <pc:sldMk cId="701395382" sldId="256"/>
        </pc:sldMkLst>
        <pc:spChg chg="mod">
          <ac:chgData name="Sian Rapsey" userId="0c5a7035-8fc0-49e5-9981-4728172e0113" providerId="ADAL" clId="{7F9DED9C-B943-48EA-A070-8AE11629F51A}" dt="2025-09-10T15:12:42.861" v="7" actId="20577"/>
          <ac:spMkLst>
            <pc:docMk/>
            <pc:sldMk cId="701395382" sldId="256"/>
            <ac:spMk id="2" creationId="{78DA0762-1476-5C70-2102-E3459A7DC1EA}"/>
          </ac:spMkLst>
        </pc:spChg>
      </pc:sldChg>
      <pc:sldChg chg="del">
        <pc:chgData name="Sian Rapsey" userId="0c5a7035-8fc0-49e5-9981-4728172e0113" providerId="ADAL" clId="{7F9DED9C-B943-48EA-A070-8AE11629F51A}" dt="2025-09-10T15:13:35.969" v="9" actId="47"/>
        <pc:sldMkLst>
          <pc:docMk/>
          <pc:sldMk cId="1666290807" sldId="261"/>
        </pc:sldMkLst>
      </pc:sldChg>
      <pc:sldChg chg="modSp modNotesTx">
        <pc:chgData name="Sian Rapsey" userId="0c5a7035-8fc0-49e5-9981-4728172e0113" providerId="ADAL" clId="{7F9DED9C-B943-48EA-A070-8AE11629F51A}" dt="2025-09-10T15:15:46.241" v="99" actId="20577"/>
        <pc:sldMkLst>
          <pc:docMk/>
          <pc:sldMk cId="1206946196" sldId="269"/>
        </pc:sldMkLst>
        <pc:spChg chg="mod">
          <ac:chgData name="Sian Rapsey" userId="0c5a7035-8fc0-49e5-9981-4728172e0113" providerId="ADAL" clId="{7F9DED9C-B943-48EA-A070-8AE11629F51A}" dt="2025-09-10T15:15:36.187" v="87" actId="20577"/>
          <ac:spMkLst>
            <pc:docMk/>
            <pc:sldMk cId="1206946196" sldId="269"/>
            <ac:spMk id="5" creationId="{7463774C-BEE8-482F-BEEC-02102E9D5BD0}"/>
          </ac:spMkLst>
        </pc:spChg>
      </pc:sldChg>
      <pc:sldChg chg="modSp modNotesTx">
        <pc:chgData name="Sian Rapsey" userId="0c5a7035-8fc0-49e5-9981-4728172e0113" providerId="ADAL" clId="{7F9DED9C-B943-48EA-A070-8AE11629F51A}" dt="2025-09-10T15:20:33.615" v="174" actId="20577"/>
        <pc:sldMkLst>
          <pc:docMk/>
          <pc:sldMk cId="848731777" sldId="275"/>
        </pc:sldMkLst>
        <pc:spChg chg="mod">
          <ac:chgData name="Sian Rapsey" userId="0c5a7035-8fc0-49e5-9981-4728172e0113" providerId="ADAL" clId="{7F9DED9C-B943-48EA-A070-8AE11629F51A}" dt="2025-09-10T15:20:33.615" v="174" actId="20577"/>
          <ac:spMkLst>
            <pc:docMk/>
            <pc:sldMk cId="848731777" sldId="275"/>
            <ac:spMk id="5" creationId="{7463774C-BEE8-482F-BEEC-02102E9D5BD0}"/>
          </ac:spMkLst>
        </pc:spChg>
      </pc:sldChg>
      <pc:sldChg chg="del">
        <pc:chgData name="Sian Rapsey" userId="0c5a7035-8fc0-49e5-9981-4728172e0113" providerId="ADAL" clId="{7F9DED9C-B943-48EA-A070-8AE11629F51A}" dt="2025-09-10T15:19:13.311" v="115" actId="47"/>
        <pc:sldMkLst>
          <pc:docMk/>
          <pc:sldMk cId="704505955" sldId="278"/>
        </pc:sldMkLst>
      </pc:sldChg>
      <pc:sldChg chg="del">
        <pc:chgData name="Sian Rapsey" userId="0c5a7035-8fc0-49e5-9981-4728172e0113" providerId="ADAL" clId="{7F9DED9C-B943-48EA-A070-8AE11629F51A}" dt="2025-09-10T15:19:24.500" v="116" actId="47"/>
        <pc:sldMkLst>
          <pc:docMk/>
          <pc:sldMk cId="2874366294" sldId="280"/>
        </pc:sldMkLst>
      </pc:sldChg>
      <pc:sldChg chg="modSp add mod">
        <pc:chgData name="Sian Rapsey" userId="0c5a7035-8fc0-49e5-9981-4728172e0113" providerId="ADAL" clId="{7F9DED9C-B943-48EA-A070-8AE11629F51A}" dt="2025-09-10T15:15:16.059" v="85" actId="20577"/>
        <pc:sldMkLst>
          <pc:docMk/>
          <pc:sldMk cId="1162163247" sldId="281"/>
        </pc:sldMkLst>
        <pc:spChg chg="mod">
          <ac:chgData name="Sian Rapsey" userId="0c5a7035-8fc0-49e5-9981-4728172e0113" providerId="ADAL" clId="{7F9DED9C-B943-48EA-A070-8AE11629F51A}" dt="2025-09-10T15:15:16.059" v="85" actId="20577"/>
          <ac:spMkLst>
            <pc:docMk/>
            <pc:sldMk cId="1162163247" sldId="281"/>
            <ac:spMk id="2" creationId="{CF404274-F997-647E-19B2-99CD661FA96D}"/>
          </ac:spMkLst>
        </pc:spChg>
      </pc:sldChg>
      <pc:sldChg chg="modSp add mod">
        <pc:chgData name="Sian Rapsey" userId="0c5a7035-8fc0-49e5-9981-4728172e0113" providerId="ADAL" clId="{7F9DED9C-B943-48EA-A070-8AE11629F51A}" dt="2025-09-10T15:19:09.404" v="114" actId="113"/>
        <pc:sldMkLst>
          <pc:docMk/>
          <pc:sldMk cId="2257293687" sldId="282"/>
        </pc:sldMkLst>
        <pc:spChg chg="mod">
          <ac:chgData name="Sian Rapsey" userId="0c5a7035-8fc0-49e5-9981-4728172e0113" providerId="ADAL" clId="{7F9DED9C-B943-48EA-A070-8AE11629F51A}" dt="2025-09-10T15:19:09.404" v="114" actId="113"/>
          <ac:spMkLst>
            <pc:docMk/>
            <pc:sldMk cId="2257293687" sldId="282"/>
            <ac:spMk id="5" creationId="{7463774C-BEE8-482F-BEEC-02102E9D5BD0}"/>
          </ac:spMkLst>
        </pc:spChg>
        <pc:spChg chg="mod">
          <ac:chgData name="Sian Rapsey" userId="0c5a7035-8fc0-49e5-9981-4728172e0113" providerId="ADAL" clId="{7F9DED9C-B943-48EA-A070-8AE11629F51A}" dt="2025-09-10T15:18:41.606" v="108" actId="20577"/>
          <ac:spMkLst>
            <pc:docMk/>
            <pc:sldMk cId="2257293687" sldId="282"/>
            <ac:spMk id="9" creationId="{DD777482-5A9E-F0F0-4B2D-0547F9ED4E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75E31-3CED-4E45-8A89-B45E7794A3C6}"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1D221-B1BA-46C2-A398-CEC62302762E}" type="slidenum">
              <a:rPr lang="en-GB" smtClean="0"/>
              <a:t>‹#›</a:t>
            </a:fld>
            <a:endParaRPr lang="en-GB"/>
          </a:p>
        </p:txBody>
      </p:sp>
    </p:spTree>
    <p:extLst>
      <p:ext uri="{BB962C8B-B14F-4D97-AF65-F5344CB8AC3E}">
        <p14:creationId xmlns:p14="http://schemas.microsoft.com/office/powerpoint/2010/main" val="51044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C1D221-B1BA-46C2-A398-CEC62302762E}" type="slidenum">
              <a:rPr lang="en-GB" smtClean="0"/>
              <a:t>2</a:t>
            </a:fld>
            <a:endParaRPr lang="en-GB"/>
          </a:p>
        </p:txBody>
      </p:sp>
    </p:spTree>
    <p:extLst>
      <p:ext uri="{BB962C8B-B14F-4D97-AF65-F5344CB8AC3E}">
        <p14:creationId xmlns:p14="http://schemas.microsoft.com/office/powerpoint/2010/main" val="48963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Soft Start</a:t>
            </a:r>
          </a:p>
        </p:txBody>
      </p:sp>
      <p:sp>
        <p:nvSpPr>
          <p:cNvPr id="4" name="Slide Number Placeholder 3"/>
          <p:cNvSpPr>
            <a:spLocks noGrp="1"/>
          </p:cNvSpPr>
          <p:nvPr>
            <p:ph type="sldNum" sz="quarter" idx="5"/>
          </p:nvPr>
        </p:nvSpPr>
        <p:spPr/>
        <p:txBody>
          <a:bodyPr/>
          <a:lstStyle/>
          <a:p>
            <a:fld id="{70C1D221-B1BA-46C2-A398-CEC62302762E}" type="slidenum">
              <a:rPr lang="en-GB" smtClean="0"/>
              <a:t>3</a:t>
            </a:fld>
            <a:endParaRPr lang="en-GB"/>
          </a:p>
        </p:txBody>
      </p:sp>
    </p:spTree>
    <p:extLst>
      <p:ext uri="{BB962C8B-B14F-4D97-AF65-F5344CB8AC3E}">
        <p14:creationId xmlns:p14="http://schemas.microsoft.com/office/powerpoint/2010/main" val="8970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Parents will be invited to attend the fair to celebrate and explore the range and depth of children’s extended learning across the school. This will encourage children’s intrinsic motivation to extend their learning beyond the classroom. Homework will therefore not be rewarded in the traditional methods such as by receiving house points. Similarly, it will not be ‘marked’ by class teachers. </a:t>
            </a:r>
            <a:endParaRPr lang="en-GB" sz="2400" b="1" dirty="0">
              <a:solidFill>
                <a:srgbClr val="660033"/>
              </a:solidFill>
            </a:endParaRPr>
          </a:p>
          <a:p>
            <a:endParaRPr lang="en-GB" dirty="0"/>
          </a:p>
        </p:txBody>
      </p:sp>
      <p:sp>
        <p:nvSpPr>
          <p:cNvPr id="4" name="Slide Number Placeholder 3"/>
          <p:cNvSpPr>
            <a:spLocks noGrp="1"/>
          </p:cNvSpPr>
          <p:nvPr>
            <p:ph type="sldNum" sz="quarter" idx="5"/>
          </p:nvPr>
        </p:nvSpPr>
        <p:spPr/>
        <p:txBody>
          <a:bodyPr/>
          <a:lstStyle/>
          <a:p>
            <a:fld id="{70C1D221-B1BA-46C2-A398-CEC62302762E}" type="slidenum">
              <a:rPr lang="en-GB" smtClean="0"/>
              <a:t>8</a:t>
            </a:fld>
            <a:endParaRPr lang="en-GB"/>
          </a:p>
        </p:txBody>
      </p:sp>
    </p:spTree>
    <p:extLst>
      <p:ext uri="{BB962C8B-B14F-4D97-AF65-F5344CB8AC3E}">
        <p14:creationId xmlns:p14="http://schemas.microsoft.com/office/powerpoint/2010/main" val="201178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one other day TBC</a:t>
            </a:r>
          </a:p>
        </p:txBody>
      </p:sp>
      <p:sp>
        <p:nvSpPr>
          <p:cNvPr id="4" name="Slide Number Placeholder 3"/>
          <p:cNvSpPr>
            <a:spLocks noGrp="1"/>
          </p:cNvSpPr>
          <p:nvPr>
            <p:ph type="sldNum" sz="quarter" idx="5"/>
          </p:nvPr>
        </p:nvSpPr>
        <p:spPr/>
        <p:txBody>
          <a:bodyPr/>
          <a:lstStyle/>
          <a:p>
            <a:fld id="{70C1D221-B1BA-46C2-A398-CEC62302762E}" type="slidenum">
              <a:rPr lang="en-GB" smtClean="0"/>
              <a:t>12</a:t>
            </a:fld>
            <a:endParaRPr lang="en-GB"/>
          </a:p>
        </p:txBody>
      </p:sp>
    </p:spTree>
    <p:extLst>
      <p:ext uri="{BB962C8B-B14F-4D97-AF65-F5344CB8AC3E}">
        <p14:creationId xmlns:p14="http://schemas.microsoft.com/office/powerpoint/2010/main" val="160177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1963-938F-E85F-FBCE-C6087003B7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E0B7FE-D55B-DD7E-ED09-55705A1CA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53AE615-8823-961C-4891-954A2D7B0CE3}"/>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60A330B3-6512-6F8D-A9AB-F15C4CCA9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D07DE-F10E-D097-91E8-397A6ADD13F4}"/>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97226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AB7A-DAD4-69D0-DBB9-A023981A86B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4A9AD59-0B1C-B894-0FD0-1D621ACB10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86B122-A286-08D7-5C63-11E78DB29A00}"/>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D91C0B8B-CC51-FFC9-5CDE-58BAC460E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562DD4-91DF-515F-D424-9FB3EE04A789}"/>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1490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61196-78F4-842D-0A4E-01BD4E2505A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6415D0-486E-7F04-F6AB-7B2398A47F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B9A806-9E54-8F0F-4B65-9552715CEC8D}"/>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8A91BA62-FDA1-89B1-D829-BD6767043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C8E811-46D2-36F3-B314-0DFC9FA79D8A}"/>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6009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1064-D7D6-61F4-2C7A-00C7110A2F4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07FD7F-877C-008E-7062-700465164F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3E5607-90C3-9B41-3DF6-24B6739E0D34}"/>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70427824-62B1-11AC-6FFE-497F612BF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F58D2-B645-8DB3-59BD-8B10BB7A511D}"/>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94176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5856-395E-744B-DC05-E5130879F3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5EC8015-4C5B-DF0D-2DC7-1ACD67448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46E7C1-4620-60FE-EC27-D3BF4BD18685}"/>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A0E908D6-7958-281B-B027-F730FBE3C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9ED95-9D25-E5FB-05CB-B89E8217DDED}"/>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141631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BEF7-CBD6-A865-F824-EB49D84695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ED50D21-83C1-DF3D-C1E1-EDA96F9917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8853EF5-BC9F-3C45-94AE-B62BE33A17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6C5BE59-A0A4-F60E-5F31-EF3BE8AD2889}"/>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6" name="Footer Placeholder 5">
            <a:extLst>
              <a:ext uri="{FF2B5EF4-FFF2-40B4-BE49-F238E27FC236}">
                <a16:creationId xmlns:a16="http://schemas.microsoft.com/office/drawing/2014/main" id="{66BF8891-345C-97AD-D7EA-9DDEA16E4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27C28D-90DA-3A8D-D588-FFBEF7AC40A7}"/>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315629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3789-62B2-1EC2-3B35-73FC2C6BB0D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F920C26-E1D4-99D8-9B19-8CE5FD7B8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1329B0-067B-A7C3-5B97-7FDA041EFD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0EE5E7F-A510-4E77-3542-05CF17A51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95A8F4-4B3D-F05E-2135-23E054929F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2C061D-FDC9-AF54-F842-F32D4E7FC7C4}"/>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8" name="Footer Placeholder 7">
            <a:extLst>
              <a:ext uri="{FF2B5EF4-FFF2-40B4-BE49-F238E27FC236}">
                <a16:creationId xmlns:a16="http://schemas.microsoft.com/office/drawing/2014/main" id="{27981EC7-0587-D8EE-493F-CCAF4C3071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0CBE5F-5F96-E2FA-33AE-00866B139C33}"/>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384393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66C5-DC50-BF61-4F8A-311C01A72C8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8485A38-5BF4-209C-4131-3EB1774A8EDB}"/>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4" name="Footer Placeholder 3">
            <a:extLst>
              <a:ext uri="{FF2B5EF4-FFF2-40B4-BE49-F238E27FC236}">
                <a16:creationId xmlns:a16="http://schemas.microsoft.com/office/drawing/2014/main" id="{EAE14725-61C8-371C-AE82-86D3F3F5A6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89EF05-0964-F636-5F1D-DB3F29705618}"/>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57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2A5A7-8327-5BD8-BE2E-52FDA625B29B}"/>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3" name="Footer Placeholder 2">
            <a:extLst>
              <a:ext uri="{FF2B5EF4-FFF2-40B4-BE49-F238E27FC236}">
                <a16:creationId xmlns:a16="http://schemas.microsoft.com/office/drawing/2014/main" id="{105C252C-48DF-B4E3-5747-AEB715CE16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F5E9F2-ACA6-32EE-F0CE-206D2461EAA4}"/>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106519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4C25-5A95-63DF-E9EB-064EF7D812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DB3F4E5-2FFD-2CBC-2FE6-967BB3AD4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FFE800-3EA3-9691-9174-97FB73952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992232-7138-7A29-F21E-6000ADB5C779}"/>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6" name="Footer Placeholder 5">
            <a:extLst>
              <a:ext uri="{FF2B5EF4-FFF2-40B4-BE49-F238E27FC236}">
                <a16:creationId xmlns:a16="http://schemas.microsoft.com/office/drawing/2014/main" id="{67708AC0-7292-F096-7CE5-86C3E6B1F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75CBE0-B58F-AE5D-DC5F-BD8505CD19DE}"/>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89644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EB8F-5E4F-6817-8E89-37AF99390F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22B29E8-EC76-2C5A-7347-92844D437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E689E-8D1B-3966-EBB3-CE3FF0CC5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7F992D-1EFF-D4E7-617E-0850056F6D0A}"/>
              </a:ext>
            </a:extLst>
          </p:cNvPr>
          <p:cNvSpPr>
            <a:spLocks noGrp="1"/>
          </p:cNvSpPr>
          <p:nvPr>
            <p:ph type="dt" sz="half" idx="10"/>
          </p:nvPr>
        </p:nvSpPr>
        <p:spPr/>
        <p:txBody>
          <a:bodyPr/>
          <a:lstStyle/>
          <a:p>
            <a:fld id="{825C202B-BB61-4088-ABF6-E656BF47016F}" type="datetimeFigureOut">
              <a:rPr lang="en-GB" smtClean="0"/>
              <a:t>10/09/2025</a:t>
            </a:fld>
            <a:endParaRPr lang="en-GB"/>
          </a:p>
        </p:txBody>
      </p:sp>
      <p:sp>
        <p:nvSpPr>
          <p:cNvPr id="6" name="Footer Placeholder 5">
            <a:extLst>
              <a:ext uri="{FF2B5EF4-FFF2-40B4-BE49-F238E27FC236}">
                <a16:creationId xmlns:a16="http://schemas.microsoft.com/office/drawing/2014/main" id="{38BF305A-FFC0-45E4-6018-C5712E7DDB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178FD9-5EBC-4FF8-5FD1-2AD4D625CD86}"/>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45065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22016E-9077-213F-F81F-98375C032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7855AB1-44BC-BE77-5C98-293F78A6B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2DBF5DC-54CD-29D0-60B0-0B26B8BB5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C202B-BB61-4088-ABF6-E656BF47016F}" type="datetimeFigureOut">
              <a:rPr lang="en-GB" smtClean="0"/>
              <a:t>10/09/2025</a:t>
            </a:fld>
            <a:endParaRPr lang="en-GB"/>
          </a:p>
        </p:txBody>
      </p:sp>
      <p:sp>
        <p:nvSpPr>
          <p:cNvPr id="5" name="Footer Placeholder 4">
            <a:extLst>
              <a:ext uri="{FF2B5EF4-FFF2-40B4-BE49-F238E27FC236}">
                <a16:creationId xmlns:a16="http://schemas.microsoft.com/office/drawing/2014/main" id="{B088BB0A-E978-EAEE-99DC-7DFB04E20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8C18F-71C4-DA58-15EA-27C9A6E81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C509B-9F19-4C98-AD13-FC5787331D87}" type="slidenum">
              <a:rPr lang="en-GB" smtClean="0"/>
              <a:t>‹#›</a:t>
            </a:fld>
            <a:endParaRPr lang="en-GB"/>
          </a:p>
        </p:txBody>
      </p:sp>
    </p:spTree>
    <p:extLst>
      <p:ext uri="{BB962C8B-B14F-4D97-AF65-F5344CB8AC3E}">
        <p14:creationId xmlns:p14="http://schemas.microsoft.com/office/powerpoint/2010/main" val="155096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tree&#10;&#10;Description automatically generated">
            <a:extLst>
              <a:ext uri="{FF2B5EF4-FFF2-40B4-BE49-F238E27FC236}">
                <a16:creationId xmlns:a16="http://schemas.microsoft.com/office/drawing/2014/main" id="{875B0C10-07F8-1530-261D-A3AF672B50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989"/>
          <a:stretch/>
        </p:blipFill>
        <p:spPr bwMode="auto">
          <a:xfrm>
            <a:off x="631127" y="1280160"/>
            <a:ext cx="5294716" cy="1722806"/>
          </a:xfrm>
          <a:prstGeom prst="rect">
            <a:avLst/>
          </a:prstGeom>
          <a:extLst>
            <a:ext uri="{53640926-AAD7-44D8-BBD7-CCE9431645EC}">
              <a14:shadowObscured xmlns:a14="http://schemas.microsoft.com/office/drawing/2010/main"/>
            </a:ext>
          </a:extLst>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6770290" y="643467"/>
            <a:ext cx="4261768" cy="5571066"/>
          </a:xfrm>
          <a:prstGeom prst="rect">
            <a:avLst/>
          </a:pr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8DA0762-1476-5C70-2102-E3459A7DC1EA}"/>
              </a:ext>
            </a:extLst>
          </p:cNvPr>
          <p:cNvSpPr txBox="1"/>
          <p:nvPr/>
        </p:nvSpPr>
        <p:spPr>
          <a:xfrm>
            <a:off x="1159942" y="3634740"/>
            <a:ext cx="4443003" cy="1569660"/>
          </a:xfrm>
          <a:prstGeom prst="rect">
            <a:avLst/>
          </a:prstGeom>
          <a:noFill/>
        </p:spPr>
        <p:txBody>
          <a:bodyPr wrap="square" rtlCol="0">
            <a:spAutoFit/>
          </a:bodyPr>
          <a:lstStyle/>
          <a:p>
            <a:pPr algn="ctr"/>
            <a:r>
              <a:rPr lang="en-GB" sz="2400" dirty="0"/>
              <a:t>Year 5 and 6 Expectations Meeting</a:t>
            </a:r>
          </a:p>
          <a:p>
            <a:pPr algn="ctr"/>
            <a:endParaRPr lang="en-GB" sz="2400" dirty="0"/>
          </a:p>
          <a:p>
            <a:pPr algn="ctr"/>
            <a:r>
              <a:rPr lang="en-GB" sz="2400" dirty="0"/>
              <a:t>September 2025</a:t>
            </a:r>
          </a:p>
        </p:txBody>
      </p:sp>
    </p:spTree>
    <p:extLst>
      <p:ext uri="{BB962C8B-B14F-4D97-AF65-F5344CB8AC3E}">
        <p14:creationId xmlns:p14="http://schemas.microsoft.com/office/powerpoint/2010/main" val="70139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1754326"/>
          </a:xfrm>
          <a:prstGeom prst="rect">
            <a:avLst/>
          </a:prstGeom>
          <a:noFill/>
        </p:spPr>
        <p:txBody>
          <a:bodyPr wrap="square" rtlCol="0">
            <a:spAutoFit/>
          </a:bodyPr>
          <a:lstStyle/>
          <a:p>
            <a:r>
              <a:rPr lang="en-GB" sz="5400" b="1"/>
              <a:t>Zones of Regulation</a:t>
            </a:r>
          </a:p>
        </p:txBody>
      </p:sp>
      <p:sp>
        <p:nvSpPr>
          <p:cNvPr id="5" name="TextBox 4">
            <a:extLst>
              <a:ext uri="{FF2B5EF4-FFF2-40B4-BE49-F238E27FC236}">
                <a16:creationId xmlns:a16="http://schemas.microsoft.com/office/drawing/2014/main" id="{7463774C-BEE8-482F-BEEC-02102E9D5BD0}"/>
              </a:ext>
            </a:extLst>
          </p:cNvPr>
          <p:cNvSpPr txBox="1"/>
          <p:nvPr/>
        </p:nvSpPr>
        <p:spPr>
          <a:xfrm>
            <a:off x="6363125" y="1143000"/>
            <a:ext cx="5036607" cy="3662541"/>
          </a:xfrm>
          <a:prstGeom prst="rect">
            <a:avLst/>
          </a:prstGeom>
          <a:noFill/>
        </p:spPr>
        <p:txBody>
          <a:bodyPr wrap="square">
            <a:spAutoFit/>
          </a:bodyPr>
          <a:lstStyle/>
          <a:p>
            <a:r>
              <a:rPr lang="en-GB" sz="2400">
                <a:latin typeface="Calibri" panose="020F0502020204030204" pitchFamily="34" charset="0"/>
                <a:cs typeface="Calibri" panose="020F0502020204030204" pitchFamily="34" charset="0"/>
              </a:rPr>
              <a:t>We believe that the children’s emotional wellbeing is extremely important. </a:t>
            </a:r>
          </a:p>
          <a:p>
            <a:endParaRPr lang="en-GB" sz="2400">
              <a:latin typeface="Calibri" panose="020F0502020204030204" pitchFamily="34" charset="0"/>
              <a:cs typeface="Calibri" panose="020F0502020204030204" pitchFamily="34" charset="0"/>
            </a:endParaRPr>
          </a:p>
          <a:p>
            <a:r>
              <a:rPr lang="en-GB" sz="2400">
                <a:latin typeface="Calibri" panose="020F0502020204030204" pitchFamily="34" charset="0"/>
                <a:cs typeface="Calibri" panose="020F0502020204030204" pitchFamily="34" charset="0"/>
              </a:rPr>
              <a:t>We use Zones of Regulation to encourage the children to talk about their feelings and indicate how they are feeling. </a:t>
            </a:r>
          </a:p>
          <a:p>
            <a:endParaRPr lang="en-GB" sz="4000" b="1">
              <a:solidFill>
                <a:srgbClr val="660033"/>
              </a:solidFill>
            </a:endParaRPr>
          </a:p>
        </p:txBody>
      </p:sp>
      <p:pic>
        <p:nvPicPr>
          <p:cNvPr id="4" name="Picture 4" descr="Guidance/School Psychologist / Zones of Regulation Resources (Identifying  and coping with different">
            <a:extLst>
              <a:ext uri="{FF2B5EF4-FFF2-40B4-BE49-F238E27FC236}">
                <a16:creationId xmlns:a16="http://schemas.microsoft.com/office/drawing/2014/main" id="{A1167B8E-7858-FCEE-9328-7DC626DB6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31" y="2482392"/>
            <a:ext cx="4737715" cy="379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923330"/>
          </a:xfrm>
          <a:prstGeom prst="rect">
            <a:avLst/>
          </a:prstGeom>
          <a:noFill/>
        </p:spPr>
        <p:txBody>
          <a:bodyPr wrap="square" rtlCol="0">
            <a:spAutoFit/>
          </a:bodyPr>
          <a:lstStyle/>
          <a:p>
            <a:r>
              <a:rPr lang="en-GB" sz="5400" b="1"/>
              <a:t>Water bottles</a:t>
            </a:r>
          </a:p>
        </p:txBody>
      </p:sp>
      <p:sp>
        <p:nvSpPr>
          <p:cNvPr id="7" name="Rectangle 6">
            <a:extLst>
              <a:ext uri="{FF2B5EF4-FFF2-40B4-BE49-F238E27FC236}">
                <a16:creationId xmlns:a16="http://schemas.microsoft.com/office/drawing/2014/main" id="{1FB37665-B777-5277-2034-861AFA8E71DB}"/>
              </a:ext>
            </a:extLst>
          </p:cNvPr>
          <p:cNvSpPr/>
          <p:nvPr/>
        </p:nvSpPr>
        <p:spPr>
          <a:xfrm>
            <a:off x="5796791" y="1045171"/>
            <a:ext cx="637108" cy="5130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313A1F8-2995-4C3D-0228-B273D59980D9}"/>
              </a:ext>
            </a:extLst>
          </p:cNvPr>
          <p:cNvPicPr>
            <a:picLocks noChangeAspect="1"/>
          </p:cNvPicPr>
          <p:nvPr/>
        </p:nvPicPr>
        <p:blipFill rotWithShape="1">
          <a:blip r:embed="rId2"/>
          <a:srcRect t="10351" b="4623"/>
          <a:stretch/>
        </p:blipFill>
        <p:spPr>
          <a:xfrm>
            <a:off x="4739687" y="662940"/>
            <a:ext cx="6975301" cy="1722965"/>
          </a:xfrm>
          <a:prstGeom prst="rect">
            <a:avLst/>
          </a:prstGeom>
        </p:spPr>
      </p:pic>
      <p:sp>
        <p:nvSpPr>
          <p:cNvPr id="8" name="TextBox 7">
            <a:extLst>
              <a:ext uri="{FF2B5EF4-FFF2-40B4-BE49-F238E27FC236}">
                <a16:creationId xmlns:a16="http://schemas.microsoft.com/office/drawing/2014/main" id="{42947918-970B-0C88-32FE-DAA2110AFC47}"/>
              </a:ext>
            </a:extLst>
          </p:cNvPr>
          <p:cNvSpPr txBox="1"/>
          <p:nvPr/>
        </p:nvSpPr>
        <p:spPr>
          <a:xfrm>
            <a:off x="701832" y="2657432"/>
            <a:ext cx="10827026" cy="3629327"/>
          </a:xfrm>
          <a:prstGeom prst="rect">
            <a:avLst/>
          </a:prstGeom>
          <a:noFill/>
        </p:spPr>
        <p:txBody>
          <a:bodyPr wrap="square" rtlCol="0">
            <a:spAutoFit/>
          </a:bodyPr>
          <a:lstStyle/>
          <a:p>
            <a:pPr marL="342900" lvl="0" indent="-342900">
              <a:lnSpc>
                <a:spcPct val="107000"/>
              </a:lnSpc>
              <a:buFont typeface="Calibri" panose="020F0502020204030204" pitchFamily="34" charset="0"/>
              <a:buChar char="-"/>
            </a:pPr>
            <a:r>
              <a:rPr lang="en-GB">
                <a:latin typeface="Calibri" panose="020F0502020204030204" pitchFamily="34" charset="0"/>
                <a:ea typeface="Calibri" panose="020F0502020204030204" pitchFamily="34" charset="0"/>
                <a:cs typeface="Calibri" panose="020F0502020204030204" pitchFamily="34" charset="0"/>
              </a:rPr>
              <a:t>Our </a:t>
            </a:r>
            <a:r>
              <a:rPr lang="en-GB" sz="1800">
                <a:effectLst/>
                <a:latin typeface="Calibri" panose="020F0502020204030204" pitchFamily="34" charset="0"/>
                <a:ea typeface="Calibri" panose="020F0502020204030204" pitchFamily="34" charset="0"/>
                <a:cs typeface="Calibri" panose="020F0502020204030204" pitchFamily="34" charset="0"/>
              </a:rPr>
              <a:t>children are, of course, allowed to drink from their water bottle throughout lesson time. </a:t>
            </a:r>
            <a:r>
              <a:rPr lang="en-GB">
                <a:latin typeface="Calibri" panose="020F0502020204030204" pitchFamily="34" charset="0"/>
                <a:ea typeface="Calibri" panose="020F0502020204030204" pitchFamily="34" charset="0"/>
                <a:cs typeface="Calibri" panose="020F0502020204030204" pitchFamily="34" charset="0"/>
              </a:rPr>
              <a:t>We are</a:t>
            </a:r>
            <a:r>
              <a:rPr lang="en-GB" sz="1800">
                <a:effectLst/>
                <a:latin typeface="Calibri" panose="020F0502020204030204" pitchFamily="34" charset="0"/>
                <a:ea typeface="Calibri" panose="020F0502020204030204" pitchFamily="34" charset="0"/>
                <a:cs typeface="Calibri" panose="020F0502020204030204" pitchFamily="34" charset="0"/>
              </a:rPr>
              <a:t> aware of the health benefits of regularly drinking water and recognise that children who are well-hydrated find it easier to concentrate on their learning and to work hard.</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Children’s water bottles are kept at the side of their classroom and not on their desks. This is because it helps to maintain concentration and focus and so they do not spill their water and spoil their work.</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expect our children to actively listen to their teacher, or those who are speaking, and so are not allowed to leave their seat for a drink during such time. There might be the odd occasion when children are not allowed to drink from their bottle if they try to at an inappropriate time, however this will only be for that small amount of time and does not mean they are ‘not allowed to drink water’.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also encourage our children to use our water fountains at break and lunchtimes and to help themselves to water in the Lunch Hall, which is always available via the jugs and cups placed on their tables. </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16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923330"/>
          </a:xfrm>
          <a:prstGeom prst="rect">
            <a:avLst/>
          </a:prstGeom>
          <a:noFill/>
        </p:spPr>
        <p:txBody>
          <a:bodyPr wrap="square" rtlCol="0">
            <a:spAutoFit/>
          </a:bodyPr>
          <a:lstStyle/>
          <a:p>
            <a:r>
              <a:rPr lang="en-GB" sz="5400" b="1"/>
              <a:t>General</a:t>
            </a:r>
          </a:p>
        </p:txBody>
      </p:sp>
      <p:sp>
        <p:nvSpPr>
          <p:cNvPr id="5" name="TextBox 4">
            <a:extLst>
              <a:ext uri="{FF2B5EF4-FFF2-40B4-BE49-F238E27FC236}">
                <a16:creationId xmlns:a16="http://schemas.microsoft.com/office/drawing/2014/main" id="{7463774C-BEE8-482F-BEEC-02102E9D5BD0}"/>
              </a:ext>
            </a:extLst>
          </p:cNvPr>
          <p:cNvSpPr txBox="1"/>
          <p:nvPr/>
        </p:nvSpPr>
        <p:spPr>
          <a:xfrm>
            <a:off x="704685" y="1610282"/>
            <a:ext cx="5186251" cy="4154984"/>
          </a:xfrm>
          <a:prstGeom prst="rect">
            <a:avLst/>
          </a:prstGeom>
          <a:noFill/>
        </p:spPr>
        <p:txBody>
          <a:bodyPr wrap="square">
            <a:spAutoFit/>
          </a:bodyPr>
          <a:lstStyle/>
          <a:p>
            <a:r>
              <a:rPr lang="en-GB" sz="2400" b="1" dirty="0">
                <a:cs typeface="Calibri Light" panose="020F0302020204030204" pitchFamily="34" charset="0"/>
              </a:rPr>
              <a:t>PE Kits </a:t>
            </a:r>
            <a:r>
              <a:rPr lang="en-GB" sz="2400" dirty="0">
                <a:cs typeface="Calibri Light" panose="020F0302020204030204" pitchFamily="34" charset="0"/>
              </a:rPr>
              <a:t>– please bring in on a Monday and children will bring home with them on Friday. Our PE lessons will take place on Friday. </a:t>
            </a:r>
          </a:p>
          <a:p>
            <a:r>
              <a:rPr lang="en-GB" sz="2400" dirty="0">
                <a:cs typeface="Calibri Light" panose="020F0302020204030204" pitchFamily="34" charset="0"/>
              </a:rPr>
              <a:t>Book bags, </a:t>
            </a:r>
            <a:r>
              <a:rPr lang="en-GB" sz="2400" u="sng" dirty="0">
                <a:cs typeface="Calibri Light" panose="020F0302020204030204" pitchFamily="34" charset="0"/>
              </a:rPr>
              <a:t>water</a:t>
            </a:r>
            <a:r>
              <a:rPr lang="en-GB" sz="2400" dirty="0">
                <a:cs typeface="Calibri Light" panose="020F0302020204030204" pitchFamily="34" charset="0"/>
              </a:rPr>
              <a:t> bottles and coats in every day please.</a:t>
            </a:r>
          </a:p>
          <a:p>
            <a:r>
              <a:rPr lang="en-GB" sz="2400" dirty="0">
                <a:cs typeface="Calibri Light" panose="020F0302020204030204" pitchFamily="34" charset="0"/>
              </a:rPr>
              <a:t>Can </a:t>
            </a:r>
            <a:r>
              <a:rPr lang="en-GB" sz="2400">
                <a:cs typeface="Calibri Light" panose="020F0302020204030204" pitchFamily="34" charset="0"/>
              </a:rPr>
              <a:t>children please bring </a:t>
            </a:r>
            <a:r>
              <a:rPr lang="en-GB" sz="2400" dirty="0">
                <a:cs typeface="Calibri Light" panose="020F0302020204030204" pitchFamily="34" charset="0"/>
              </a:rPr>
              <a:t>wellies into school to use during their play.</a:t>
            </a:r>
          </a:p>
          <a:p>
            <a:r>
              <a:rPr lang="en-GB" sz="2400" dirty="0">
                <a:cs typeface="Calibri Light" panose="020F0302020204030204" pitchFamily="34" charset="0"/>
              </a:rPr>
              <a:t>Please ensure all clothing items are labelled so they can be easily returned if they get lost.</a:t>
            </a:r>
            <a:endParaRPr lang="en-GB" sz="2400" b="1" dirty="0"/>
          </a:p>
        </p:txBody>
      </p:sp>
      <p:pic>
        <p:nvPicPr>
          <p:cNvPr id="4" name="Picture 3">
            <a:extLst>
              <a:ext uri="{FF2B5EF4-FFF2-40B4-BE49-F238E27FC236}">
                <a16:creationId xmlns:a16="http://schemas.microsoft.com/office/drawing/2014/main" id="{43C5FFAF-529A-5E1B-AE82-E4340828E8B3}"/>
              </a:ext>
            </a:extLst>
          </p:cNvPr>
          <p:cNvPicPr>
            <a:picLocks noChangeAspect="1"/>
          </p:cNvPicPr>
          <p:nvPr/>
        </p:nvPicPr>
        <p:blipFill>
          <a:blip r:embed="rId3"/>
          <a:stretch>
            <a:fillRect/>
          </a:stretch>
        </p:blipFill>
        <p:spPr>
          <a:xfrm>
            <a:off x="6268981" y="1137054"/>
            <a:ext cx="4724147" cy="4572000"/>
          </a:xfrm>
          <a:prstGeom prst="rect">
            <a:avLst/>
          </a:prstGeom>
        </p:spPr>
      </p:pic>
    </p:spTree>
    <p:extLst>
      <p:ext uri="{BB962C8B-B14F-4D97-AF65-F5344CB8AC3E}">
        <p14:creationId xmlns:p14="http://schemas.microsoft.com/office/powerpoint/2010/main" val="8487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886325" y="643467"/>
            <a:ext cx="4261768" cy="5571066"/>
          </a:xfrm>
          <a:prstGeom prst="rect">
            <a:avLst/>
          </a:prstGeom>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5EC93A8-D4FA-0FB1-77B8-3380A0BBEF3C}"/>
              </a:ext>
            </a:extLst>
          </p:cNvPr>
          <p:cNvPicPr>
            <a:picLocks noChangeAspect="1"/>
          </p:cNvPicPr>
          <p:nvPr/>
        </p:nvPicPr>
        <p:blipFill rotWithShape="1">
          <a:blip r:embed="rId3"/>
          <a:srcRect b="65566"/>
          <a:stretch/>
        </p:blipFill>
        <p:spPr>
          <a:xfrm>
            <a:off x="6342457" y="1271287"/>
            <a:ext cx="4963218" cy="1485982"/>
          </a:xfrm>
          <a:prstGeom prst="rect">
            <a:avLst/>
          </a:prstGeom>
        </p:spPr>
      </p:pic>
      <p:pic>
        <p:nvPicPr>
          <p:cNvPr id="2" name="Picture 1">
            <a:extLst>
              <a:ext uri="{FF2B5EF4-FFF2-40B4-BE49-F238E27FC236}">
                <a16:creationId xmlns:a16="http://schemas.microsoft.com/office/drawing/2014/main" id="{EAA15B07-57F0-412A-6F60-E16346316948}"/>
              </a:ext>
            </a:extLst>
          </p:cNvPr>
          <p:cNvPicPr>
            <a:picLocks noChangeAspect="1"/>
          </p:cNvPicPr>
          <p:nvPr/>
        </p:nvPicPr>
        <p:blipFill rotWithShape="1">
          <a:blip r:embed="rId3"/>
          <a:srcRect t="65913"/>
          <a:stretch/>
        </p:blipFill>
        <p:spPr>
          <a:xfrm>
            <a:off x="6415864" y="4243982"/>
            <a:ext cx="4963218" cy="1471018"/>
          </a:xfrm>
          <a:prstGeom prst="rect">
            <a:avLst/>
          </a:prstGeom>
        </p:spPr>
      </p:pic>
      <p:pic>
        <p:nvPicPr>
          <p:cNvPr id="3" name="Picture 2">
            <a:extLst>
              <a:ext uri="{FF2B5EF4-FFF2-40B4-BE49-F238E27FC236}">
                <a16:creationId xmlns:a16="http://schemas.microsoft.com/office/drawing/2014/main" id="{07C6F61F-C7D7-3FCD-0552-2353B882F6F0}"/>
              </a:ext>
            </a:extLst>
          </p:cNvPr>
          <p:cNvPicPr>
            <a:picLocks noChangeAspect="1"/>
          </p:cNvPicPr>
          <p:nvPr/>
        </p:nvPicPr>
        <p:blipFill rotWithShape="1">
          <a:blip r:embed="rId3"/>
          <a:srcRect t="33837" b="33890"/>
          <a:stretch/>
        </p:blipFill>
        <p:spPr>
          <a:xfrm>
            <a:off x="6415864" y="2810023"/>
            <a:ext cx="4963218" cy="1392701"/>
          </a:xfrm>
          <a:prstGeom prst="rect">
            <a:avLst/>
          </a:prstGeom>
        </p:spPr>
      </p:pic>
    </p:spTree>
    <p:extLst>
      <p:ext uri="{BB962C8B-B14F-4D97-AF65-F5344CB8AC3E}">
        <p14:creationId xmlns:p14="http://schemas.microsoft.com/office/powerpoint/2010/main" val="10772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606"/>
          <a:stretch/>
        </p:blipFill>
        <p:spPr bwMode="auto">
          <a:xfrm>
            <a:off x="781881" y="1767083"/>
            <a:ext cx="2542674" cy="3323833"/>
          </a:xfrm>
          <a:prstGeom prst="rect">
            <a:avLst/>
          </a:pr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CF404274-F997-647E-19B2-99CD661FA96D}"/>
              </a:ext>
            </a:extLst>
          </p:cNvPr>
          <p:cNvSpPr txBox="1"/>
          <p:nvPr/>
        </p:nvSpPr>
        <p:spPr>
          <a:xfrm>
            <a:off x="3457576" y="901148"/>
            <a:ext cx="7952544" cy="5047536"/>
          </a:xfrm>
          <a:prstGeom prst="rect">
            <a:avLst/>
          </a:prstGeom>
          <a:solidFill>
            <a:schemeClr val="bg1"/>
          </a:solidFill>
        </p:spPr>
        <p:txBody>
          <a:bodyPr wrap="square" rtlCol="0">
            <a:spAutoFit/>
          </a:bodyPr>
          <a:lstStyle/>
          <a:p>
            <a:r>
              <a:rPr lang="en-GB" sz="3200" b="1" dirty="0"/>
              <a:t>Meet the team!</a:t>
            </a:r>
          </a:p>
          <a:p>
            <a:endParaRPr lang="en-GB" dirty="0"/>
          </a:p>
          <a:p>
            <a:r>
              <a:rPr lang="en-GB" sz="2400" b="1" dirty="0"/>
              <a:t>Class Teachers:</a:t>
            </a:r>
          </a:p>
          <a:p>
            <a:r>
              <a:rPr lang="en-GB" sz="2400" dirty="0"/>
              <a:t>Year 5: Miss Rapsey </a:t>
            </a:r>
          </a:p>
          <a:p>
            <a:r>
              <a:rPr lang="en-GB" sz="2400" dirty="0"/>
              <a:t>Year 6: Mrs Gavins</a:t>
            </a:r>
          </a:p>
          <a:p>
            <a:endParaRPr lang="en-GB" sz="2400" b="1" dirty="0"/>
          </a:p>
          <a:p>
            <a:r>
              <a:rPr lang="en-GB" sz="2400" b="1" dirty="0"/>
              <a:t>Learning Support Assistant(s): </a:t>
            </a:r>
          </a:p>
          <a:p>
            <a:r>
              <a:rPr lang="en-GB" sz="2400" dirty="0"/>
              <a:t>Year 5: Mrs Traynor</a:t>
            </a:r>
          </a:p>
          <a:p>
            <a:r>
              <a:rPr lang="en-GB" sz="2400" dirty="0"/>
              <a:t>Year 6: Miss Lenga</a:t>
            </a:r>
          </a:p>
          <a:p>
            <a:endParaRPr lang="en-GB" sz="2400" dirty="0"/>
          </a:p>
          <a:p>
            <a:r>
              <a:rPr lang="en-GB" sz="2000" dirty="0"/>
              <a:t>The children will be taught by Miss Collins for RE and by Mr Templeton for PE and Sport as part of the teachers’ planning, preparation and assessment time.</a:t>
            </a:r>
          </a:p>
          <a:p>
            <a:r>
              <a:rPr lang="en-GB" sz="2000" dirty="0"/>
              <a:t>Year 5 – Friday             Year 6 – Friday</a:t>
            </a:r>
          </a:p>
        </p:txBody>
      </p:sp>
    </p:spTree>
    <p:extLst>
      <p:ext uri="{BB962C8B-B14F-4D97-AF65-F5344CB8AC3E}">
        <p14:creationId xmlns:p14="http://schemas.microsoft.com/office/powerpoint/2010/main" val="116216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463774C-BEE8-482F-BEEC-02102E9D5BD0}"/>
              </a:ext>
            </a:extLst>
          </p:cNvPr>
          <p:cNvSpPr txBox="1"/>
          <p:nvPr/>
        </p:nvSpPr>
        <p:spPr>
          <a:xfrm>
            <a:off x="610536" y="1705749"/>
            <a:ext cx="4992408" cy="5016758"/>
          </a:xfrm>
          <a:prstGeom prst="rect">
            <a:avLst/>
          </a:prstGeom>
          <a:noFill/>
        </p:spPr>
        <p:txBody>
          <a:bodyPr wrap="square">
            <a:spAutoFit/>
          </a:bodyPr>
          <a:lstStyle/>
          <a:p>
            <a:pPr marL="342900" indent="-342900">
              <a:buFontTx/>
              <a:buChar char="-"/>
            </a:pPr>
            <a:r>
              <a:rPr lang="en-GB" sz="2000" dirty="0"/>
              <a:t>We expect children to attend school every day, unless they are really not well enough to. </a:t>
            </a:r>
          </a:p>
          <a:p>
            <a:pPr marL="342900" indent="-342900">
              <a:buFontTx/>
              <a:buChar char="-"/>
            </a:pPr>
            <a:r>
              <a:rPr lang="en-GB" sz="2000" dirty="0"/>
              <a:t>We believe that children who attend school regularly are more likely to feel settled in school, maintain friendships, keep up with their learning and gain the greatest benefit from their education. </a:t>
            </a:r>
          </a:p>
          <a:p>
            <a:pPr marL="342900" indent="-342900">
              <a:buFontTx/>
              <a:buChar char="-"/>
            </a:pPr>
            <a:r>
              <a:rPr lang="en-GB" sz="2000" dirty="0"/>
              <a:t>Please make sure that your child is in school on time (by 8:45am) so that they can start their school day along with their peers.</a:t>
            </a:r>
            <a:endParaRPr lang="en-GB" sz="4000" b="1" dirty="0">
              <a:solidFill>
                <a:srgbClr val="660033"/>
              </a:solidFill>
            </a:endParaRPr>
          </a:p>
          <a:p>
            <a:endParaRPr lang="en-GB" sz="4000" b="1" dirty="0">
              <a:solidFill>
                <a:srgbClr val="660033"/>
              </a:solidFill>
            </a:endParaRPr>
          </a:p>
          <a:p>
            <a:endParaRPr lang="en-GB" sz="4000" b="1" dirty="0">
              <a:solidFill>
                <a:srgbClr val="660033"/>
              </a:solidFill>
            </a:endParaRPr>
          </a:p>
        </p:txBody>
      </p: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610536" y="581144"/>
            <a:ext cx="10821281" cy="923330"/>
          </a:xfrm>
          <a:prstGeom prst="rect">
            <a:avLst/>
          </a:prstGeom>
          <a:noFill/>
        </p:spPr>
        <p:txBody>
          <a:bodyPr wrap="square" rtlCol="0">
            <a:spAutoFit/>
          </a:bodyPr>
          <a:lstStyle/>
          <a:p>
            <a:r>
              <a:rPr lang="en-GB" sz="5400" b="1"/>
              <a:t>Attendance and punctuality </a:t>
            </a:r>
          </a:p>
        </p:txBody>
      </p:sp>
      <p:pic>
        <p:nvPicPr>
          <p:cNvPr id="7" name="Picture 6">
            <a:extLst>
              <a:ext uri="{FF2B5EF4-FFF2-40B4-BE49-F238E27FC236}">
                <a16:creationId xmlns:a16="http://schemas.microsoft.com/office/drawing/2014/main" id="{48C93122-FF06-2FF9-7FAB-2AB32E9E7C87}"/>
              </a:ext>
            </a:extLst>
          </p:cNvPr>
          <p:cNvPicPr>
            <a:picLocks noChangeAspect="1"/>
          </p:cNvPicPr>
          <p:nvPr/>
        </p:nvPicPr>
        <p:blipFill>
          <a:blip r:embed="rId3"/>
          <a:stretch>
            <a:fillRect/>
          </a:stretch>
        </p:blipFill>
        <p:spPr>
          <a:xfrm>
            <a:off x="6112043" y="1606303"/>
            <a:ext cx="5602943" cy="1797170"/>
          </a:xfrm>
          <a:prstGeom prst="rect">
            <a:avLst/>
          </a:prstGeom>
        </p:spPr>
      </p:pic>
      <p:pic>
        <p:nvPicPr>
          <p:cNvPr id="9" name="Picture 8">
            <a:extLst>
              <a:ext uri="{FF2B5EF4-FFF2-40B4-BE49-F238E27FC236}">
                <a16:creationId xmlns:a16="http://schemas.microsoft.com/office/drawing/2014/main" id="{8F23144F-B1D0-9707-FD42-25173F7A4F06}"/>
              </a:ext>
            </a:extLst>
          </p:cNvPr>
          <p:cNvPicPr>
            <a:picLocks noChangeAspect="1"/>
          </p:cNvPicPr>
          <p:nvPr/>
        </p:nvPicPr>
        <p:blipFill>
          <a:blip r:embed="rId4"/>
          <a:stretch>
            <a:fillRect/>
          </a:stretch>
        </p:blipFill>
        <p:spPr>
          <a:xfrm>
            <a:off x="6213476" y="3454528"/>
            <a:ext cx="5501509" cy="2075208"/>
          </a:xfrm>
          <a:prstGeom prst="rect">
            <a:avLst/>
          </a:prstGeom>
        </p:spPr>
      </p:pic>
      <p:pic>
        <p:nvPicPr>
          <p:cNvPr id="13" name="Picture 12">
            <a:extLst>
              <a:ext uri="{FF2B5EF4-FFF2-40B4-BE49-F238E27FC236}">
                <a16:creationId xmlns:a16="http://schemas.microsoft.com/office/drawing/2014/main" id="{DC4F0E7E-CD42-DCA7-2FF5-116592EEC16F}"/>
              </a:ext>
            </a:extLst>
          </p:cNvPr>
          <p:cNvPicPr>
            <a:picLocks noChangeAspect="1"/>
          </p:cNvPicPr>
          <p:nvPr/>
        </p:nvPicPr>
        <p:blipFill>
          <a:blip r:embed="rId5"/>
          <a:stretch>
            <a:fillRect/>
          </a:stretch>
        </p:blipFill>
        <p:spPr>
          <a:xfrm>
            <a:off x="6236195" y="5500657"/>
            <a:ext cx="5302830" cy="428685"/>
          </a:xfrm>
          <a:prstGeom prst="rect">
            <a:avLst/>
          </a:prstGeom>
        </p:spPr>
      </p:pic>
    </p:spTree>
    <p:extLst>
      <p:ext uri="{BB962C8B-B14F-4D97-AF65-F5344CB8AC3E}">
        <p14:creationId xmlns:p14="http://schemas.microsoft.com/office/powerpoint/2010/main" val="12069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FDE5CC-479D-89FB-187A-3C2B1EFD88C8}"/>
              </a:ext>
            </a:extLst>
          </p:cNvPr>
          <p:cNvSpPr txBox="1"/>
          <p:nvPr/>
        </p:nvSpPr>
        <p:spPr>
          <a:xfrm>
            <a:off x="610536" y="581144"/>
            <a:ext cx="10821281" cy="923330"/>
          </a:xfrm>
          <a:prstGeom prst="rect">
            <a:avLst/>
          </a:prstGeom>
          <a:noFill/>
        </p:spPr>
        <p:txBody>
          <a:bodyPr wrap="square" rtlCol="0">
            <a:spAutoFit/>
          </a:bodyPr>
          <a:lstStyle/>
          <a:p>
            <a:r>
              <a:rPr lang="en-GB" sz="5400" b="1"/>
              <a:t>Curriculum Overviews</a:t>
            </a:r>
          </a:p>
        </p:txBody>
      </p:sp>
      <p:sp>
        <p:nvSpPr>
          <p:cNvPr id="6" name="TextBox 5">
            <a:extLst>
              <a:ext uri="{FF2B5EF4-FFF2-40B4-BE49-F238E27FC236}">
                <a16:creationId xmlns:a16="http://schemas.microsoft.com/office/drawing/2014/main" id="{EA28B423-DD56-FA08-F0F1-A36C9200057F}"/>
              </a:ext>
            </a:extLst>
          </p:cNvPr>
          <p:cNvSpPr txBox="1"/>
          <p:nvPr/>
        </p:nvSpPr>
        <p:spPr>
          <a:xfrm>
            <a:off x="849044" y="2305615"/>
            <a:ext cx="3891632" cy="2862322"/>
          </a:xfrm>
          <a:prstGeom prst="rect">
            <a:avLst/>
          </a:prstGeom>
          <a:noFill/>
        </p:spPr>
        <p:txBody>
          <a:bodyPr wrap="square">
            <a:spAutoFit/>
          </a:bodyPr>
          <a:lstStyle/>
          <a:p>
            <a:pPr marL="342900" indent="-342900">
              <a:buFontTx/>
              <a:buChar char="-"/>
            </a:pPr>
            <a:r>
              <a:rPr lang="en-GB" sz="2000"/>
              <a:t>To enable parents to understand what their children are learning in school, a curriculum overview document will be sent home each half-term via MCAS. </a:t>
            </a:r>
          </a:p>
          <a:p>
            <a:pPr marL="342900" indent="-342900">
              <a:buFontTx/>
              <a:buChar char="-"/>
            </a:pPr>
            <a:r>
              <a:rPr lang="en-GB" sz="2000"/>
              <a:t>There will be a short description about each subject and may include important vocabulary, key questions or focus artists. </a:t>
            </a:r>
          </a:p>
        </p:txBody>
      </p:sp>
      <p:pic>
        <p:nvPicPr>
          <p:cNvPr id="9" name="Picture 8">
            <a:extLst>
              <a:ext uri="{FF2B5EF4-FFF2-40B4-BE49-F238E27FC236}">
                <a16:creationId xmlns:a16="http://schemas.microsoft.com/office/drawing/2014/main" id="{C2BB4660-B856-E57C-EF24-0ADEBEE576F7}"/>
              </a:ext>
            </a:extLst>
          </p:cNvPr>
          <p:cNvPicPr>
            <a:picLocks noChangeAspect="1"/>
          </p:cNvPicPr>
          <p:nvPr/>
        </p:nvPicPr>
        <p:blipFill rotWithShape="1">
          <a:blip r:embed="rId2"/>
          <a:srcRect t="5456"/>
          <a:stretch/>
        </p:blipFill>
        <p:spPr>
          <a:xfrm>
            <a:off x="5353236" y="1424374"/>
            <a:ext cx="5989720" cy="3837607"/>
          </a:xfrm>
          <a:prstGeom prst="rect">
            <a:avLst/>
          </a:prstGeom>
        </p:spPr>
      </p:pic>
      <p:pic>
        <p:nvPicPr>
          <p:cNvPr id="13" name="Picture 12">
            <a:extLst>
              <a:ext uri="{FF2B5EF4-FFF2-40B4-BE49-F238E27FC236}">
                <a16:creationId xmlns:a16="http://schemas.microsoft.com/office/drawing/2014/main" id="{234E2E52-23D9-0E44-6E8A-10097BE67B69}"/>
              </a:ext>
            </a:extLst>
          </p:cNvPr>
          <p:cNvPicPr>
            <a:picLocks noChangeAspect="1"/>
          </p:cNvPicPr>
          <p:nvPr/>
        </p:nvPicPr>
        <p:blipFill>
          <a:blip r:embed="rId3"/>
          <a:stretch>
            <a:fillRect/>
          </a:stretch>
        </p:blipFill>
        <p:spPr>
          <a:xfrm>
            <a:off x="5397667" y="4998972"/>
            <a:ext cx="5989719" cy="1357506"/>
          </a:xfrm>
          <a:prstGeom prst="rect">
            <a:avLst/>
          </a:prstGeom>
        </p:spPr>
      </p:pic>
    </p:spTree>
    <p:extLst>
      <p:ext uri="{BB962C8B-B14F-4D97-AF65-F5344CB8AC3E}">
        <p14:creationId xmlns:p14="http://schemas.microsoft.com/office/powerpoint/2010/main" val="17415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3" y="681335"/>
            <a:ext cx="9206541" cy="923330"/>
          </a:xfrm>
          <a:prstGeom prst="rect">
            <a:avLst/>
          </a:prstGeom>
          <a:noFill/>
        </p:spPr>
        <p:txBody>
          <a:bodyPr wrap="square" rtlCol="0">
            <a:spAutoFit/>
          </a:bodyPr>
          <a:lstStyle/>
          <a:p>
            <a:r>
              <a:rPr lang="en-GB" sz="5400" b="1">
                <a:latin typeface="+mn-lt"/>
              </a:rPr>
              <a:t>The importance of reading</a:t>
            </a:r>
            <a:endParaRPr lang="en-GB" sz="5400" b="1"/>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Calibri" panose="020F0502020204030204" pitchFamily="34" charset="0"/>
              <a:cs typeface="Calibri" panose="020F0502020204030204" pitchFamily="34" charset="0"/>
            </a:endParaRPr>
          </a:p>
          <a:p>
            <a:pPr marL="0" indent="0" algn="l">
              <a:buNone/>
            </a:pPr>
            <a:r>
              <a:rPr lang="en-GB" sz="2400">
                <a:solidFill>
                  <a:schemeClr val="tx1"/>
                </a:solidFill>
                <a:cs typeface="Calibri Light" panose="020F0302020204030204" pitchFamily="34" charset="0"/>
              </a:rPr>
              <a:t>We can’t stress enough the importance of your child learning to read.</a:t>
            </a:r>
          </a:p>
          <a:p>
            <a:pPr marL="0" indent="0" algn="l">
              <a:buNone/>
            </a:pPr>
            <a:r>
              <a:rPr lang="en-GB" sz="2400">
                <a:solidFill>
                  <a:schemeClr val="tx1"/>
                </a:solidFill>
                <a:cs typeface="Calibri Light" panose="020F0302020204030204" pitchFamily="34" charset="0"/>
              </a:rPr>
              <a:t>It has been proven that children who read more and become good readers make better academic progress at school and beyond. </a:t>
            </a:r>
          </a:p>
          <a:p>
            <a:pPr marL="0" indent="0" algn="l">
              <a:buNone/>
            </a:pPr>
            <a:r>
              <a:rPr lang="en-GB" sz="2400">
                <a:solidFill>
                  <a:schemeClr val="tx1"/>
                </a:solidFill>
                <a:cs typeface="Calibri Light" panose="020F0302020204030204" pitchFamily="34" charset="0"/>
              </a:rPr>
              <a:t>Reading is necessary to access all areas of the curriculum. </a:t>
            </a:r>
          </a:p>
          <a:p>
            <a:pPr marL="0" indent="0" algn="l">
              <a:buNone/>
            </a:pPr>
            <a:r>
              <a:rPr lang="en-GB" sz="2400">
                <a:solidFill>
                  <a:schemeClr val="tx1"/>
                </a:solidFill>
                <a:cs typeface="Calibri Light" panose="020F0302020204030204" pitchFamily="34" charset="0"/>
              </a:rPr>
              <a:t>Importantly, children who read have three times better mental wellbeing than their peers who don’t.  Reading is relaxing and offers time away from hectic modern lives.</a:t>
            </a:r>
            <a:endParaRPr lang="en-GB" sz="2400">
              <a:solidFill>
                <a:srgbClr val="FF0000"/>
              </a:solidFill>
              <a:cs typeface="Calibri Light" panose="020F0302020204030204" pitchFamily="34" charset="0"/>
            </a:endParaRPr>
          </a:p>
        </p:txBody>
      </p:sp>
      <p:pic>
        <p:nvPicPr>
          <p:cNvPr id="5" name="Picture 4">
            <a:extLst>
              <a:ext uri="{FF2B5EF4-FFF2-40B4-BE49-F238E27FC236}">
                <a16:creationId xmlns:a16="http://schemas.microsoft.com/office/drawing/2014/main" id="{3FD18AFC-4614-6656-12A4-E765B81FC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606" y="681335"/>
            <a:ext cx="958030" cy="1344175"/>
          </a:xfrm>
          <a:prstGeom prst="rect">
            <a:avLst/>
          </a:prstGeom>
        </p:spPr>
      </p:pic>
    </p:spTree>
    <p:extLst>
      <p:ext uri="{BB962C8B-B14F-4D97-AF65-F5344CB8AC3E}">
        <p14:creationId xmlns:p14="http://schemas.microsoft.com/office/powerpoint/2010/main" val="72143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726147" y="565378"/>
            <a:ext cx="4876799" cy="923330"/>
          </a:xfrm>
          <a:prstGeom prst="rect">
            <a:avLst/>
          </a:prstGeom>
          <a:noFill/>
        </p:spPr>
        <p:txBody>
          <a:bodyPr wrap="square" rtlCol="0">
            <a:spAutoFit/>
          </a:bodyPr>
          <a:lstStyle/>
          <a:p>
            <a:r>
              <a:rPr lang="en-GB" sz="5400" b="1"/>
              <a:t>Reading</a:t>
            </a:r>
          </a:p>
        </p:txBody>
      </p:sp>
      <p:sp>
        <p:nvSpPr>
          <p:cNvPr id="5" name="Rectangle 3">
            <a:extLst>
              <a:ext uri="{FF2B5EF4-FFF2-40B4-BE49-F238E27FC236}">
                <a16:creationId xmlns:a16="http://schemas.microsoft.com/office/drawing/2014/main" id="{EF5E04B1-0657-76E4-09C6-6570F82187D8}"/>
              </a:ext>
            </a:extLst>
          </p:cNvPr>
          <p:cNvSpPr txBox="1">
            <a:spLocks noChangeArrowheads="1"/>
          </p:cNvSpPr>
          <p:nvPr/>
        </p:nvSpPr>
        <p:spPr>
          <a:xfrm>
            <a:off x="477012" y="1593086"/>
            <a:ext cx="5570862" cy="423787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r>
              <a:rPr lang="en-GB" altLang="en-US" sz="2000">
                <a:solidFill>
                  <a:schemeClr val="tx1"/>
                </a:solidFill>
              </a:rPr>
              <a:t>At Nerrols, we are passionate about creating a lifelong love of reading and giving children the skills they need to become confident and competent readers. </a:t>
            </a:r>
          </a:p>
          <a:p>
            <a:pPr algn="l">
              <a:defRPr/>
            </a:pPr>
            <a:r>
              <a:rPr lang="en-GB" altLang="en-US" sz="2000">
                <a:solidFill>
                  <a:schemeClr val="tx1">
                    <a:lumMod val="75000"/>
                    <a:lumOff val="25000"/>
                  </a:schemeClr>
                </a:solidFill>
              </a:rPr>
              <a:t>The children may change their books as often as they require. </a:t>
            </a:r>
          </a:p>
          <a:p>
            <a:pPr algn="l">
              <a:defRPr/>
            </a:pPr>
            <a:endParaRPr lang="en-GB" altLang="en-US" sz="2000">
              <a:solidFill>
                <a:schemeClr val="tx1">
                  <a:lumMod val="75000"/>
                  <a:lumOff val="25000"/>
                </a:schemeClr>
              </a:solidFill>
            </a:endParaRPr>
          </a:p>
          <a:p>
            <a:pPr algn="l">
              <a:defRPr/>
            </a:pPr>
            <a:r>
              <a:rPr lang="en-GB" altLang="en-US" sz="2000">
                <a:solidFill>
                  <a:schemeClr val="tx1">
                    <a:lumMod val="75000"/>
                    <a:lumOff val="25000"/>
                  </a:schemeClr>
                </a:solidFill>
              </a:rPr>
              <a:t>They will have a book band book and a library book. If they are free readers, they will have one book. </a:t>
            </a:r>
          </a:p>
          <a:p>
            <a:pPr algn="l">
              <a:defRPr/>
            </a:pPr>
            <a:endParaRPr lang="en-GB" altLang="en-US" sz="2000">
              <a:solidFill>
                <a:schemeClr val="tx1">
                  <a:lumMod val="75000"/>
                  <a:lumOff val="25000"/>
                </a:schemeClr>
              </a:solidFill>
            </a:endParaRPr>
          </a:p>
          <a:p>
            <a:pPr algn="l">
              <a:defRPr/>
            </a:pPr>
            <a:r>
              <a:rPr lang="en-GB" altLang="en-US" sz="2000">
                <a:solidFill>
                  <a:schemeClr val="tx1">
                    <a:lumMod val="75000"/>
                    <a:lumOff val="25000"/>
                  </a:schemeClr>
                </a:solidFill>
              </a:rPr>
              <a:t>The children will be bench marked at the end of each full term. </a:t>
            </a:r>
          </a:p>
          <a:p>
            <a:pPr algn="l">
              <a:defRPr/>
            </a:pPr>
            <a:endParaRPr lang="en-GB" altLang="en-US" sz="2000" i="1"/>
          </a:p>
          <a:p>
            <a:pPr algn="l">
              <a:buFont typeface="Wingdings" panose="05000000000000000000" pitchFamily="2" charset="2"/>
              <a:buNone/>
              <a:defRPr/>
            </a:pPr>
            <a:endParaRPr lang="en-GB" altLang="en-US" sz="2000" i="1"/>
          </a:p>
          <a:p>
            <a:pPr algn="l">
              <a:buFont typeface="Wingdings" panose="05000000000000000000" pitchFamily="2" charset="2"/>
              <a:buNone/>
              <a:defRPr/>
            </a:pPr>
            <a:endParaRPr lang="en-GB" sz="2000" i="1"/>
          </a:p>
          <a:p>
            <a:pPr algn="l">
              <a:buFont typeface="Wingdings" panose="05000000000000000000" pitchFamily="2" charset="2"/>
              <a:buNone/>
              <a:defRPr/>
            </a:pPr>
            <a:endParaRPr lang="en-US" altLang="en-US" sz="2000">
              <a:solidFill>
                <a:srgbClr val="000000"/>
              </a:solidFill>
            </a:endParaRPr>
          </a:p>
          <a:p>
            <a:pPr algn="l">
              <a:buFont typeface="Wingdings" panose="05000000000000000000" pitchFamily="2" charset="2"/>
              <a:buNone/>
              <a:defRPr/>
            </a:pPr>
            <a:endParaRPr lang="en-GB" altLang="en-US" sz="2000"/>
          </a:p>
        </p:txBody>
      </p:sp>
      <p:sp>
        <p:nvSpPr>
          <p:cNvPr id="6" name="Rectangle 5">
            <a:extLst>
              <a:ext uri="{FF2B5EF4-FFF2-40B4-BE49-F238E27FC236}">
                <a16:creationId xmlns:a16="http://schemas.microsoft.com/office/drawing/2014/main" id="{E4B1C7EA-4DA6-42FF-62EB-3223017DB0E1}"/>
              </a:ext>
            </a:extLst>
          </p:cNvPr>
          <p:cNvSpPr/>
          <p:nvPr/>
        </p:nvSpPr>
        <p:spPr>
          <a:xfrm>
            <a:off x="6273361" y="753182"/>
            <a:ext cx="5309038" cy="923330"/>
          </a:xfrm>
          <a:prstGeom prst="rect">
            <a:avLst/>
          </a:prstGeom>
        </p:spPr>
        <p:txBody>
          <a:bodyPr wrap="square">
            <a:spAutoFit/>
          </a:bodyPr>
          <a:lstStyle/>
          <a:p>
            <a:endParaRPr lang="en-GB" b="0" i="1">
              <a:solidFill>
                <a:srgbClr val="201F1E"/>
              </a:solidFill>
              <a:effectLst/>
              <a:latin typeface="Calibri" panose="020F0502020204030204" pitchFamily="34" charset="0"/>
            </a:endParaRPr>
          </a:p>
          <a:p>
            <a:endParaRPr lang="en-GB" i="1">
              <a:solidFill>
                <a:srgbClr val="201F1E"/>
              </a:solidFill>
              <a:latin typeface="Calibri" panose="020F0502020204030204" pitchFamily="34" charset="0"/>
            </a:endParaRPr>
          </a:p>
          <a:p>
            <a:r>
              <a:rPr lang="en-GB" b="0" i="1">
                <a:solidFill>
                  <a:srgbClr val="201F1E"/>
                </a:solidFill>
                <a:effectLst/>
                <a:latin typeface="Calibri" panose="020F0502020204030204" pitchFamily="34" charset="0"/>
              </a:rPr>
              <a:t> </a:t>
            </a:r>
            <a:endParaRPr lang="en-GB"/>
          </a:p>
        </p:txBody>
      </p:sp>
      <p:pic>
        <p:nvPicPr>
          <p:cNvPr id="7" name="Picture 6">
            <a:extLst>
              <a:ext uri="{FF2B5EF4-FFF2-40B4-BE49-F238E27FC236}">
                <a16:creationId xmlns:a16="http://schemas.microsoft.com/office/drawing/2014/main" id="{89541F98-2436-1DC3-B391-5F0ADD714AAA}"/>
              </a:ext>
            </a:extLst>
          </p:cNvPr>
          <p:cNvPicPr>
            <a:picLocks noChangeAspect="1"/>
          </p:cNvPicPr>
          <p:nvPr/>
        </p:nvPicPr>
        <p:blipFill>
          <a:blip r:embed="rId2"/>
          <a:stretch>
            <a:fillRect/>
          </a:stretch>
        </p:blipFill>
        <p:spPr>
          <a:xfrm>
            <a:off x="6112043" y="1713401"/>
            <a:ext cx="5470352" cy="3734899"/>
          </a:xfrm>
          <a:prstGeom prst="rect">
            <a:avLst/>
          </a:prstGeom>
        </p:spPr>
      </p:pic>
    </p:spTree>
    <p:extLst>
      <p:ext uri="{BB962C8B-B14F-4D97-AF65-F5344CB8AC3E}">
        <p14:creationId xmlns:p14="http://schemas.microsoft.com/office/powerpoint/2010/main" val="8011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Carrant Brook Junior School - Reading">
            <a:extLst>
              <a:ext uri="{FF2B5EF4-FFF2-40B4-BE49-F238E27FC236}">
                <a16:creationId xmlns:a16="http://schemas.microsoft.com/office/drawing/2014/main" id="{3A195D12-6B9E-4C53-6325-74E14F1E4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582" y="3849678"/>
            <a:ext cx="1584728" cy="2238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3" y="681335"/>
            <a:ext cx="9206541" cy="923330"/>
          </a:xfrm>
          <a:prstGeom prst="rect">
            <a:avLst/>
          </a:prstGeom>
          <a:noFill/>
        </p:spPr>
        <p:txBody>
          <a:bodyPr wrap="square" rtlCol="0">
            <a:spAutoFit/>
          </a:bodyPr>
          <a:lstStyle/>
          <a:p>
            <a:r>
              <a:rPr lang="en-GB" sz="5400" b="1">
                <a:latin typeface="+mn-lt"/>
              </a:rPr>
              <a:t>Developing a love of reading</a:t>
            </a:r>
            <a:endParaRPr lang="en-GB" sz="5400" b="1"/>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Calibri" panose="020F0502020204030204" pitchFamily="34" charset="0"/>
              <a:cs typeface="Calibri" panose="020F0502020204030204" pitchFamily="34" charset="0"/>
            </a:endParaRPr>
          </a:p>
          <a:p>
            <a:pPr algn="l"/>
            <a:r>
              <a:rPr lang="en-GB" sz="2000">
                <a:cs typeface="Calibri Light" panose="020F0302020204030204" pitchFamily="34" charset="0"/>
              </a:rPr>
              <a:t>Ensure that reading has a high profile in your home and is seen as important.</a:t>
            </a:r>
          </a:p>
          <a:p>
            <a:pPr algn="l"/>
            <a:r>
              <a:rPr lang="en-GB" sz="2000">
                <a:cs typeface="Calibri Light" panose="020F0302020204030204" pitchFamily="34" charset="0"/>
              </a:rPr>
              <a:t>Make your own reading visible to your child.</a:t>
            </a:r>
          </a:p>
          <a:p>
            <a:pPr algn="l"/>
            <a:r>
              <a:rPr lang="en-GB" sz="2000">
                <a:cs typeface="Calibri Light" panose="020F0302020204030204" pitchFamily="34" charset="0"/>
              </a:rPr>
              <a:t>Make time for reading every day.</a:t>
            </a:r>
          </a:p>
          <a:p>
            <a:pPr algn="l"/>
            <a:r>
              <a:rPr lang="en-GB" sz="2000">
                <a:cs typeface="Calibri Light" panose="020F0302020204030204" pitchFamily="34" charset="0"/>
              </a:rPr>
              <a:t>Make reading part of the bedtime routine for your child.</a:t>
            </a:r>
            <a:endParaRPr lang="en-GB" sz="2000">
              <a:solidFill>
                <a:srgbClr val="FF0000"/>
              </a:solidFill>
              <a:cs typeface="Calibri Light" panose="020F0302020204030204" pitchFamily="34" charset="0"/>
            </a:endParaRPr>
          </a:p>
          <a:p>
            <a:pPr algn="l"/>
            <a:r>
              <a:rPr lang="en-GB" sz="2000">
                <a:cs typeface="Calibri Light" panose="020F0302020204030204" pitchFamily="34" charset="0"/>
              </a:rPr>
              <a:t>Be enthusiastic about reading to your child.  Show them that you really look forward to it. </a:t>
            </a:r>
          </a:p>
          <a:p>
            <a:pPr algn="l"/>
            <a:r>
              <a:rPr lang="en-GB" sz="2000">
                <a:cs typeface="Calibri Light" panose="020F0302020204030204" pitchFamily="34" charset="0"/>
              </a:rPr>
              <a:t>Read lots of different books and read the same story time and time again if they ask for it!</a:t>
            </a:r>
          </a:p>
          <a:p>
            <a:pPr algn="l"/>
            <a:r>
              <a:rPr lang="en-GB" sz="2000">
                <a:cs typeface="Calibri Light" panose="020F0302020204030204" pitchFamily="34" charset="0"/>
              </a:rPr>
              <a:t>Talk about the books with your child.  Who is their favourite character? Which was their best part?  What might happen next? What is happening in the picture?</a:t>
            </a:r>
          </a:p>
          <a:p>
            <a:pPr algn="l"/>
            <a:r>
              <a:rPr lang="en-GB" sz="2000">
                <a:cs typeface="Calibri Light" panose="020F0302020204030204" pitchFamily="34" charset="0"/>
              </a:rPr>
              <a:t>Join the library and ask the librarians for advice about books.</a:t>
            </a:r>
          </a:p>
        </p:txBody>
      </p:sp>
      <p:pic>
        <p:nvPicPr>
          <p:cNvPr id="5" name="Picture 4">
            <a:extLst>
              <a:ext uri="{FF2B5EF4-FFF2-40B4-BE49-F238E27FC236}">
                <a16:creationId xmlns:a16="http://schemas.microsoft.com/office/drawing/2014/main" id="{3FD18AFC-4614-6656-12A4-E765B81FC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606" y="681335"/>
            <a:ext cx="958030" cy="1344175"/>
          </a:xfrm>
          <a:prstGeom prst="rect">
            <a:avLst/>
          </a:prstGeom>
        </p:spPr>
      </p:pic>
    </p:spTree>
    <p:extLst>
      <p:ext uri="{BB962C8B-B14F-4D97-AF65-F5344CB8AC3E}">
        <p14:creationId xmlns:p14="http://schemas.microsoft.com/office/powerpoint/2010/main" val="8870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463774C-BEE8-482F-BEEC-02102E9D5BD0}"/>
              </a:ext>
            </a:extLst>
          </p:cNvPr>
          <p:cNvSpPr txBox="1"/>
          <p:nvPr/>
        </p:nvSpPr>
        <p:spPr>
          <a:xfrm>
            <a:off x="463338" y="986900"/>
            <a:ext cx="5592581" cy="5509200"/>
          </a:xfrm>
          <a:prstGeom prst="rect">
            <a:avLst/>
          </a:prstGeom>
          <a:noFill/>
        </p:spPr>
        <p:txBody>
          <a:bodyPr wrap="square">
            <a:spAutoFit/>
          </a:bodyPr>
          <a:lstStyle/>
          <a:p>
            <a:pPr marL="285750" indent="-285750">
              <a:buFontTx/>
              <a:buChar char="-"/>
            </a:pPr>
            <a:r>
              <a:rPr lang="en-GB" sz="1600" dirty="0"/>
              <a:t>At Nerrols, we believe that homework is an opportunity for children to consolidate and develop fluency in their learning. It enables children to develop inquiry skills and lead discussion. The homework suggested by teachers is linked to learning which has recently taken place in the classroom – it is an integral part of learning, rather than an add-on. </a:t>
            </a:r>
          </a:p>
          <a:p>
            <a:pPr marL="285750" indent="-285750">
              <a:buFontTx/>
              <a:buChar char="-"/>
            </a:pPr>
            <a:r>
              <a:rPr lang="en-GB" sz="1600" dirty="0">
                <a:solidFill>
                  <a:srgbClr val="EE0000"/>
                </a:solidFill>
              </a:rPr>
              <a:t>In Hazel Class, children will receive spelling and My Maths homework every week and will be encouraged to practise times tables on TT Rockstars. </a:t>
            </a:r>
          </a:p>
          <a:p>
            <a:pPr marL="285750" indent="-285750">
              <a:buFontTx/>
              <a:buChar char="-"/>
            </a:pPr>
            <a:endParaRPr lang="en-GB" sz="1600" dirty="0">
              <a:solidFill>
                <a:srgbClr val="C00000"/>
              </a:solidFill>
            </a:endParaRPr>
          </a:p>
          <a:p>
            <a:pPr marL="285750" indent="-285750">
              <a:buFontTx/>
              <a:buChar char="-"/>
            </a:pPr>
            <a:r>
              <a:rPr lang="en-GB" sz="1600" dirty="0">
                <a:solidFill>
                  <a:srgbClr val="FF0000"/>
                </a:solidFill>
              </a:rPr>
              <a:t>In Oak Class, children will receive spelling and either My Maths or maths revision and will be encouraged to practise times tables on </a:t>
            </a:r>
            <a:r>
              <a:rPr lang="en-GB" sz="1600" dirty="0" err="1">
                <a:solidFill>
                  <a:srgbClr val="FF0000"/>
                </a:solidFill>
              </a:rPr>
              <a:t>TTRockstars</a:t>
            </a:r>
            <a:r>
              <a:rPr lang="en-GB" sz="1600" dirty="0">
                <a:solidFill>
                  <a:srgbClr val="FF0000"/>
                </a:solidFill>
              </a:rPr>
              <a:t>. </a:t>
            </a:r>
          </a:p>
          <a:p>
            <a:pPr marL="285750" indent="-285750">
              <a:buFontTx/>
              <a:buChar char="-"/>
            </a:pPr>
            <a:endParaRPr lang="en-GB" sz="1600" dirty="0">
              <a:solidFill>
                <a:srgbClr val="FF0000"/>
              </a:solidFill>
            </a:endParaRPr>
          </a:p>
          <a:p>
            <a:pPr marL="285750" indent="-285750">
              <a:buFontTx/>
              <a:buChar char="-"/>
            </a:pPr>
            <a:r>
              <a:rPr lang="en-GB" sz="1600" dirty="0">
                <a:solidFill>
                  <a:srgbClr val="FF0000"/>
                </a:solidFill>
              </a:rPr>
              <a:t>As the year progresses, reading and grammar revision may also be sent home to support their learning in class.</a:t>
            </a:r>
          </a:p>
          <a:p>
            <a:pPr marL="285750" indent="-285750">
              <a:buFontTx/>
              <a:buChar char="-"/>
            </a:pPr>
            <a:r>
              <a:rPr lang="en-GB" sz="1600" dirty="0"/>
              <a:t>As part of the half-termly curriculum overviews, we will be holding a fair each </a:t>
            </a:r>
            <a:r>
              <a:rPr lang="en-GB" sz="1600" b="1" dirty="0"/>
              <a:t>term </a:t>
            </a:r>
            <a:r>
              <a:rPr lang="en-GB" sz="1600" dirty="0"/>
              <a:t>linked to different subjects. We hope to promote opportunities for children to demonstrate their knowledge, areas of interest in a subject and for their parents/carers to be involved in discussion around different topics. </a:t>
            </a:r>
          </a:p>
        </p:txBody>
      </p: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01402" y="349865"/>
            <a:ext cx="10821281" cy="923330"/>
          </a:xfrm>
          <a:prstGeom prst="rect">
            <a:avLst/>
          </a:prstGeom>
          <a:noFill/>
        </p:spPr>
        <p:txBody>
          <a:bodyPr wrap="square" rtlCol="0">
            <a:spAutoFit/>
          </a:bodyPr>
          <a:lstStyle/>
          <a:p>
            <a:r>
              <a:rPr lang="en-GB" sz="5400" b="1" dirty="0"/>
              <a:t>Homework</a:t>
            </a:r>
          </a:p>
        </p:txBody>
      </p:sp>
      <p:pic>
        <p:nvPicPr>
          <p:cNvPr id="1026" name="Picture 2" descr="Times Tables Rock Stars (@TTRockStars) / X">
            <a:extLst>
              <a:ext uri="{FF2B5EF4-FFF2-40B4-BE49-F238E27FC236}">
                <a16:creationId xmlns:a16="http://schemas.microsoft.com/office/drawing/2014/main" id="{4A3D8BF5-07B0-9C6D-261C-690BB0E6A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2455" y="913179"/>
            <a:ext cx="1756379" cy="1756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yMaths | Bury St Edmunds County High School">
            <a:extLst>
              <a:ext uri="{FF2B5EF4-FFF2-40B4-BE49-F238E27FC236}">
                <a16:creationId xmlns:a16="http://schemas.microsoft.com/office/drawing/2014/main" id="{F6AF292A-1FB6-8092-B708-BEAC5D160E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01" r="6434"/>
          <a:stretch/>
        </p:blipFill>
        <p:spPr bwMode="auto">
          <a:xfrm>
            <a:off x="7890322" y="976014"/>
            <a:ext cx="1875979" cy="1693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 Invention Junior School - Spelling">
            <a:extLst>
              <a:ext uri="{FF2B5EF4-FFF2-40B4-BE49-F238E27FC236}">
                <a16:creationId xmlns:a16="http://schemas.microsoft.com/office/drawing/2014/main" id="{A52C784E-6EE5-3433-2E48-FD959BF54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305" y="976014"/>
            <a:ext cx="1553939" cy="1553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777482-5A9E-F0F0-4B2D-0547F9ED4E1B}"/>
              </a:ext>
            </a:extLst>
          </p:cNvPr>
          <p:cNvSpPr txBox="1"/>
          <p:nvPr/>
        </p:nvSpPr>
        <p:spPr>
          <a:xfrm>
            <a:off x="6144810" y="5261659"/>
            <a:ext cx="5592580" cy="646331"/>
          </a:xfrm>
          <a:prstGeom prst="rect">
            <a:avLst/>
          </a:prstGeom>
          <a:noFill/>
        </p:spPr>
        <p:txBody>
          <a:bodyPr wrap="square">
            <a:spAutoFit/>
          </a:bodyPr>
          <a:lstStyle/>
          <a:p>
            <a:r>
              <a:rPr lang="en-GB" sz="1800" dirty="0">
                <a:solidFill>
                  <a:srgbClr val="C00000"/>
                </a:solidFill>
              </a:rPr>
              <a:t>Homework will be set on a Monday and spelling quizzes will happen on the following Monday. </a:t>
            </a:r>
            <a:endParaRPr lang="en-GB" sz="1800" dirty="0">
              <a:solidFill>
                <a:srgbClr val="FF0000"/>
              </a:solidFill>
            </a:endParaRPr>
          </a:p>
        </p:txBody>
      </p:sp>
      <p:pic>
        <p:nvPicPr>
          <p:cNvPr id="6" name="Picture 5">
            <a:extLst>
              <a:ext uri="{FF2B5EF4-FFF2-40B4-BE49-F238E27FC236}">
                <a16:creationId xmlns:a16="http://schemas.microsoft.com/office/drawing/2014/main" id="{CFED60ED-5117-33D5-DB62-D88FF1BD095F}"/>
              </a:ext>
            </a:extLst>
          </p:cNvPr>
          <p:cNvPicPr>
            <a:picLocks noChangeAspect="1"/>
          </p:cNvPicPr>
          <p:nvPr/>
        </p:nvPicPr>
        <p:blipFill>
          <a:blip r:embed="rId6"/>
          <a:stretch>
            <a:fillRect/>
          </a:stretch>
        </p:blipFill>
        <p:spPr>
          <a:xfrm>
            <a:off x="6121081" y="2922226"/>
            <a:ext cx="5524499" cy="2214562"/>
          </a:xfrm>
          <a:prstGeom prst="rect">
            <a:avLst/>
          </a:prstGeom>
        </p:spPr>
      </p:pic>
    </p:spTree>
    <p:extLst>
      <p:ext uri="{BB962C8B-B14F-4D97-AF65-F5344CB8AC3E}">
        <p14:creationId xmlns:p14="http://schemas.microsoft.com/office/powerpoint/2010/main" val="225729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Carrant Brook Junior School - Reading">
            <a:extLst>
              <a:ext uri="{FF2B5EF4-FFF2-40B4-BE49-F238E27FC236}">
                <a16:creationId xmlns:a16="http://schemas.microsoft.com/office/drawing/2014/main" id="{3A195D12-6B9E-4C53-6325-74E14F1E4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421" y="786362"/>
            <a:ext cx="1584728" cy="2238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4" y="681335"/>
            <a:ext cx="7169036" cy="923330"/>
          </a:xfrm>
          <a:prstGeom prst="rect">
            <a:avLst/>
          </a:prstGeom>
          <a:noFill/>
        </p:spPr>
        <p:txBody>
          <a:bodyPr wrap="square" rtlCol="0">
            <a:spAutoFit/>
          </a:bodyPr>
          <a:lstStyle/>
          <a:p>
            <a:r>
              <a:rPr lang="en-GB" sz="5400" b="1"/>
              <a:t>Reading Homework</a:t>
            </a:r>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Calibri" panose="020F0502020204030204" pitchFamily="34" charset="0"/>
              <a:cs typeface="Calibri" panose="020F0502020204030204" pitchFamily="34" charset="0"/>
            </a:endParaRPr>
          </a:p>
          <a:p>
            <a:pPr algn="l"/>
            <a:r>
              <a:rPr lang="en-GB" sz="2200"/>
              <a:t>We teach reading five times a week and we read to our classes five times per week.  Our expectation is that they also read their phonics or book band book at home, with an adult, five times per week (or more).   We know that lots of our children also enjoy being read to daily.  </a:t>
            </a:r>
          </a:p>
          <a:p>
            <a:pPr algn="l"/>
            <a:r>
              <a:rPr lang="en-GB" sz="2200">
                <a:latin typeface="Calibri" panose="020F0502020204030204" pitchFamily="34" charset="0"/>
                <a:cs typeface="Calibri" panose="020F0502020204030204" pitchFamily="34" charset="0"/>
              </a:rPr>
              <a:t>When you read with your child, please add a comment in their Reading Record. This could refer to any words they found challenging, questions you asked them and their responses or what they are enjoying about their book.   Our staff will look at Reading Logs every day and it is vital that we work together to help our children to read.</a:t>
            </a:r>
          </a:p>
          <a:p>
            <a:pPr algn="l"/>
            <a:r>
              <a:rPr lang="en-GB" sz="2200"/>
              <a:t>We would really appreciate your support in upholding our expectation of your child reading their phonics or book band book five times a week.   In addition, they will bring home a library book which they may need read to them.</a:t>
            </a:r>
            <a:endParaRPr lang="en-GB"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8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B0FA95B9C2F40B7C410323FCA0DBC" ma:contentTypeVersion="19" ma:contentTypeDescription="Create a new document." ma:contentTypeScope="" ma:versionID="6a8767ab032c1573be4e9456433ca6c0">
  <xsd:schema xmlns:xsd="http://www.w3.org/2001/XMLSchema" xmlns:xs="http://www.w3.org/2001/XMLSchema" xmlns:p="http://schemas.microsoft.com/office/2006/metadata/properties" xmlns:ns2="89c7e375-963e-4ebd-93a6-c5bb60da4417" xmlns:ns3="9fc15f0b-0db7-4811-85a7-7adcdc4f4437" targetNamespace="http://schemas.microsoft.com/office/2006/metadata/properties" ma:root="true" ma:fieldsID="360c69d1903c56323b73126bda79a371" ns2:_="" ns3:_="">
    <xsd:import namespace="89c7e375-963e-4ebd-93a6-c5bb60da4417"/>
    <xsd:import namespace="9fc15f0b-0db7-4811-85a7-7adcdc4f44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_Flow_SignoffStatu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7e375-963e-4ebd-93a6-c5bb60da4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Flow_SignoffStatus" ma:index="16"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4ce45a-a6a1-49aa-903f-575675cff928"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c15f0b-0db7-4811-85a7-7adcdc4f44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5008d6-5e17-4a2d-b7d1-4ec1bf0af33f}" ma:internalName="TaxCatchAll" ma:showField="CatchAllData" ma:web="9fc15f0b-0db7-4811-85a7-7adcdc4f44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c7e375-963e-4ebd-93a6-c5bb60da4417">
      <Terms xmlns="http://schemas.microsoft.com/office/infopath/2007/PartnerControls"/>
    </lcf76f155ced4ddcb4097134ff3c332f>
    <_Flow_SignoffStatus xmlns="89c7e375-963e-4ebd-93a6-c5bb60da4417" xsi:nil="true"/>
    <TaxCatchAll xmlns="9fc15f0b-0db7-4811-85a7-7adcdc4f443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9D1A8-6DC0-4479-A068-48020F41EAA8}">
  <ds:schemaRefs>
    <ds:schemaRef ds:uri="89c7e375-963e-4ebd-93a6-c5bb60da4417"/>
    <ds:schemaRef ds:uri="9fc15f0b-0db7-4811-85a7-7adcdc4f44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EB5139-686F-4976-BFA8-64800C91C047}">
  <ds:schemaRefs>
    <ds:schemaRef ds:uri="89c7e375-963e-4ebd-93a6-c5bb60da4417"/>
    <ds:schemaRef ds:uri="9fc15f0b-0db7-4811-85a7-7adcdc4f44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BE3A5C-689C-4958-83A1-E29A6D0E6B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1277</Words>
  <Application>Microsoft Office PowerPoint</Application>
  <PresentationFormat>Widescreen</PresentationFormat>
  <Paragraphs>86</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Kerton</dc:creator>
  <cp:lastModifiedBy>Sian Rapsey</cp:lastModifiedBy>
  <cp:revision>2</cp:revision>
  <dcterms:created xsi:type="dcterms:W3CDTF">2023-08-18T18:44:29Z</dcterms:created>
  <dcterms:modified xsi:type="dcterms:W3CDTF">2025-09-10T15:20:37Z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0x010100712B0FA95B9C2F40B7C410323FCA0DBC</vt:lpwstr>
  </property>
  <property fmtid="{D5CDD505-2E9C-101B-9397-08002B2CF9AE}" pid="3" name="MediaServiceImageTags">
    <vt:lpwstr/>
  </property>
</Properties>
</file>