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1" r:id="rId6"/>
    <p:sldId id="269" r:id="rId7"/>
    <p:sldId id="276" r:id="rId8"/>
    <p:sldId id="279" r:id="rId9"/>
    <p:sldId id="263" r:id="rId10"/>
    <p:sldId id="277" r:id="rId11"/>
    <p:sldId id="278" r:id="rId12"/>
    <p:sldId id="270" r:id="rId13"/>
    <p:sldId id="267" r:id="rId14"/>
    <p:sldId id="268" r:id="rId15"/>
    <p:sldId id="27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0BB45-0AB4-A390-1727-8543FF851985}" v="18" dt="2025-09-23T14:16:37.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Hudson" userId="2d62dcb9-dec5-45ad-876d-8ead101e8481" providerId="ADAL" clId="{DEDD2ED6-6DC6-4A72-B31F-7E73C58F07EE}"/>
    <pc:docChg chg="undo custSel modSld">
      <pc:chgData name="Emma Hudson" userId="2d62dcb9-dec5-45ad-876d-8ead101e8481" providerId="ADAL" clId="{DEDD2ED6-6DC6-4A72-B31F-7E73C58F07EE}" dt="2025-09-10T15:27:32.169" v="237" actId="13926"/>
      <pc:docMkLst>
        <pc:docMk/>
      </pc:docMkLst>
      <pc:sldChg chg="modSp">
        <pc:chgData name="Emma Hudson" userId="2d62dcb9-dec5-45ad-876d-8ead101e8481" providerId="ADAL" clId="{DEDD2ED6-6DC6-4A72-B31F-7E73C58F07EE}" dt="2025-09-10T15:10:48.545" v="20" actId="20577"/>
        <pc:sldMkLst>
          <pc:docMk/>
          <pc:sldMk cId="848731777" sldId="275"/>
        </pc:sldMkLst>
        <pc:spChg chg="mod">
          <ac:chgData name="Emma Hudson" userId="2d62dcb9-dec5-45ad-876d-8ead101e8481" providerId="ADAL" clId="{DEDD2ED6-6DC6-4A72-B31F-7E73C58F07EE}" dt="2025-09-10T15:10:48.545" v="20" actId="20577"/>
          <ac:spMkLst>
            <pc:docMk/>
            <pc:sldMk cId="848731777" sldId="275"/>
            <ac:spMk id="5" creationId="{7463774C-BEE8-482F-BEEC-02102E9D5BD0}"/>
          </ac:spMkLst>
        </pc:spChg>
      </pc:sldChg>
      <pc:sldChg chg="addSp delSp modSp mod modClrScheme delDesignElem chgLayout">
        <pc:chgData name="Emma Hudson" userId="2d62dcb9-dec5-45ad-876d-8ead101e8481" providerId="ADAL" clId="{DEDD2ED6-6DC6-4A72-B31F-7E73C58F07EE}" dt="2025-09-10T15:27:32.169" v="237" actId="13926"/>
        <pc:sldMkLst>
          <pc:docMk/>
          <pc:sldMk cId="704505955" sldId="278"/>
        </pc:sldMkLst>
        <pc:spChg chg="mod">
          <ac:chgData name="Emma Hudson" userId="2d62dcb9-dec5-45ad-876d-8ead101e8481" providerId="ADAL" clId="{DEDD2ED6-6DC6-4A72-B31F-7E73C58F07EE}" dt="2025-09-10T15:17:53.223" v="214" actId="1076"/>
          <ac:spMkLst>
            <pc:docMk/>
            <pc:sldMk cId="704505955" sldId="278"/>
            <ac:spMk id="2" creationId="{CF404274-F997-647E-19B2-99CD661FA96D}"/>
          </ac:spMkLst>
        </pc:spChg>
        <pc:spChg chg="mod ord">
          <ac:chgData name="Emma Hudson" userId="2d62dcb9-dec5-45ad-876d-8ead101e8481" providerId="ADAL" clId="{DEDD2ED6-6DC6-4A72-B31F-7E73C58F07EE}" dt="2025-09-10T15:27:32.169" v="237" actId="13926"/>
          <ac:spMkLst>
            <pc:docMk/>
            <pc:sldMk cId="704505955" sldId="278"/>
            <ac:spMk id="5" creationId="{7463774C-BEE8-482F-BEEC-02102E9D5BD0}"/>
          </ac:spMkLst>
        </pc:spChg>
        <pc:spChg chg="add del">
          <ac:chgData name="Emma Hudson" userId="2d62dcb9-dec5-45ad-876d-8ead101e8481" providerId="ADAL" clId="{DEDD2ED6-6DC6-4A72-B31F-7E73C58F07EE}" dt="2025-09-10T15:18:10.601" v="217" actId="700"/>
          <ac:spMkLst>
            <pc:docMk/>
            <pc:sldMk cId="704505955" sldId="278"/>
            <ac:spMk id="10" creationId="{A9F529C3-C941-49FD-8C67-82F134F64BDB}"/>
          </ac:spMkLst>
        </pc:spChg>
        <pc:spChg chg="add del">
          <ac:chgData name="Emma Hudson" userId="2d62dcb9-dec5-45ad-876d-8ead101e8481" providerId="ADAL" clId="{DEDD2ED6-6DC6-4A72-B31F-7E73C58F07EE}" dt="2025-09-10T15:18:10.601" v="217" actId="700"/>
          <ac:spMkLst>
            <pc:docMk/>
            <pc:sldMk cId="704505955" sldId="278"/>
            <ac:spMk id="12" creationId="{20586029-32A0-47E5-9AEC-AE3ABA6B94D0}"/>
          </ac:spMkLst>
        </pc:spChg>
        <pc:spChg chg="add mod">
          <ac:chgData name="Emma Hudson" userId="2d62dcb9-dec5-45ad-876d-8ead101e8481" providerId="ADAL" clId="{DEDD2ED6-6DC6-4A72-B31F-7E73C58F07EE}" dt="2025-09-10T15:18:45.535" v="225" actId="2085"/>
          <ac:spMkLst>
            <pc:docMk/>
            <pc:sldMk cId="704505955" sldId="278"/>
            <ac:spMk id="15" creationId="{E4EF4D1A-347F-8A51-865A-A13BF796B396}"/>
          </ac:spMkLst>
        </pc:spChg>
        <pc:picChg chg="mod">
          <ac:chgData name="Emma Hudson" userId="2d62dcb9-dec5-45ad-876d-8ead101e8481" providerId="ADAL" clId="{DEDD2ED6-6DC6-4A72-B31F-7E73C58F07EE}" dt="2025-09-10T15:17:14.414" v="207" actId="1076"/>
          <ac:picMkLst>
            <pc:docMk/>
            <pc:sldMk cId="704505955" sldId="278"/>
            <ac:picMk id="3" creationId="{0557A285-878B-A9FE-29BB-D33D80DB812A}"/>
          </ac:picMkLst>
        </pc:picChg>
        <pc:picChg chg="mod">
          <ac:chgData name="Emma Hudson" userId="2d62dcb9-dec5-45ad-876d-8ead101e8481" providerId="ADAL" clId="{DEDD2ED6-6DC6-4A72-B31F-7E73C58F07EE}" dt="2025-09-10T15:16:10.535" v="203" actId="1076"/>
          <ac:picMkLst>
            <pc:docMk/>
            <pc:sldMk cId="704505955" sldId="278"/>
            <ac:picMk id="7" creationId="{2FDB50B0-CA16-AAB8-44BA-70FAC25C3EC1}"/>
          </ac:picMkLst>
        </pc:picChg>
        <pc:cxnChg chg="add del">
          <ac:chgData name="Emma Hudson" userId="2d62dcb9-dec5-45ad-876d-8ead101e8481" providerId="ADAL" clId="{DEDD2ED6-6DC6-4A72-B31F-7E73C58F07EE}" dt="2025-09-10T15:18:10.601" v="217" actId="700"/>
          <ac:cxnSpMkLst>
            <pc:docMk/>
            <pc:sldMk cId="704505955" sldId="278"/>
            <ac:cxnSpMk id="14" creationId="{8C730EAB-A532-4295-A302-FB4B90DB9F5E}"/>
          </ac:cxnSpMkLst>
        </pc:cxnChg>
      </pc:sldChg>
    </pc:docChg>
  </pc:docChgLst>
  <pc:docChgLst>
    <pc:chgData name="Alice Atterton" userId="S::alatterton@nr.huish.education::81880bd7-eb92-4501-9b59-2c3fce3a6be1" providerId="AD" clId="Web-{34C0BB45-0AB4-A390-1727-8543FF851985}"/>
    <pc:docChg chg="modSld">
      <pc:chgData name="Alice Atterton" userId="S::alatterton@nr.huish.education::81880bd7-eb92-4501-9b59-2c3fce3a6be1" providerId="AD" clId="Web-{34C0BB45-0AB4-A390-1727-8543FF851985}" dt="2025-09-23T14:16:35.463" v="9" actId="20577"/>
      <pc:docMkLst>
        <pc:docMk/>
      </pc:docMkLst>
      <pc:sldChg chg="modSp">
        <pc:chgData name="Alice Atterton" userId="S::alatterton@nr.huish.education::81880bd7-eb92-4501-9b59-2c3fce3a6be1" providerId="AD" clId="Web-{34C0BB45-0AB4-A390-1727-8543FF851985}" dt="2025-09-23T14:16:35.463" v="9" actId="20577"/>
        <pc:sldMkLst>
          <pc:docMk/>
          <pc:sldMk cId="848731777" sldId="275"/>
        </pc:sldMkLst>
        <pc:spChg chg="mod">
          <ac:chgData name="Alice Atterton" userId="S::alatterton@nr.huish.education::81880bd7-eb92-4501-9b59-2c3fce3a6be1" providerId="AD" clId="Web-{34C0BB45-0AB4-A390-1727-8543FF851985}" dt="2025-09-23T14:16:35.463" v="9" actId="20577"/>
          <ac:spMkLst>
            <pc:docMk/>
            <pc:sldMk cId="848731777" sldId="275"/>
            <ac:spMk id="5" creationId="{7463774C-BEE8-482F-BEEC-02102E9D5BD0}"/>
          </ac:spMkLst>
        </pc:spChg>
      </pc:sldChg>
    </pc:docChg>
  </pc:docChgLst>
  <pc:docChgLst>
    <pc:chgData name="Stephanie Marriott" userId="c53e1446-8ba5-4b08-9b47-dad331771b30" providerId="ADAL" clId="{A85E0E55-70DE-4994-9CA2-9212EF9D1599}"/>
    <pc:docChg chg="custSel modSld">
      <pc:chgData name="Stephanie Marriott" userId="c53e1446-8ba5-4b08-9b47-dad331771b30" providerId="ADAL" clId="{A85E0E55-70DE-4994-9CA2-9212EF9D1599}" dt="2025-09-10T08:57:24.150" v="468" actId="20577"/>
      <pc:docMkLst>
        <pc:docMk/>
      </pc:docMkLst>
      <pc:sldChg chg="modSp mod">
        <pc:chgData name="Stephanie Marriott" userId="c53e1446-8ba5-4b08-9b47-dad331771b30" providerId="ADAL" clId="{A85E0E55-70DE-4994-9CA2-9212EF9D1599}" dt="2025-09-10T08:28:26.300" v="5" actId="20577"/>
        <pc:sldMkLst>
          <pc:docMk/>
          <pc:sldMk cId="701395382" sldId="256"/>
        </pc:sldMkLst>
        <pc:spChg chg="mod">
          <ac:chgData name="Stephanie Marriott" userId="c53e1446-8ba5-4b08-9b47-dad331771b30" providerId="ADAL" clId="{A85E0E55-70DE-4994-9CA2-9212EF9D1599}" dt="2025-09-10T08:28:26.300" v="5" actId="20577"/>
          <ac:spMkLst>
            <pc:docMk/>
            <pc:sldMk cId="701395382" sldId="256"/>
            <ac:spMk id="2" creationId="{78DA0762-1476-5C70-2102-E3459A7DC1EA}"/>
          </ac:spMkLst>
        </pc:spChg>
      </pc:sldChg>
      <pc:sldChg chg="modSp mod">
        <pc:chgData name="Stephanie Marriott" userId="c53e1446-8ba5-4b08-9b47-dad331771b30" providerId="ADAL" clId="{A85E0E55-70DE-4994-9CA2-9212EF9D1599}" dt="2025-09-10T08:57:24.150" v="468" actId="20577"/>
        <pc:sldMkLst>
          <pc:docMk/>
          <pc:sldMk cId="1666290807" sldId="261"/>
        </pc:sldMkLst>
        <pc:spChg chg="mod">
          <ac:chgData name="Stephanie Marriott" userId="c53e1446-8ba5-4b08-9b47-dad331771b30" providerId="ADAL" clId="{A85E0E55-70DE-4994-9CA2-9212EF9D1599}" dt="2025-09-10T08:57:24.150" v="468" actId="20577"/>
          <ac:spMkLst>
            <pc:docMk/>
            <pc:sldMk cId="1666290807" sldId="261"/>
            <ac:spMk id="2" creationId="{CF404274-F997-647E-19B2-99CD661FA96D}"/>
          </ac:spMkLst>
        </pc:spChg>
        <pc:picChg chg="mod">
          <ac:chgData name="Stephanie Marriott" userId="c53e1446-8ba5-4b08-9b47-dad331771b30" providerId="ADAL" clId="{A85E0E55-70DE-4994-9CA2-9212EF9D1599}" dt="2025-09-10T08:30:39.464" v="7" actId="1076"/>
          <ac:picMkLst>
            <pc:docMk/>
            <pc:sldMk cId="1666290807" sldId="261"/>
            <ac:picMk id="4" creationId="{91A6A2AC-E935-D294-65DD-0187C971B0F0}"/>
          </ac:picMkLst>
        </pc:picChg>
      </pc:sldChg>
      <pc:sldChg chg="modSp mod modAnim">
        <pc:chgData name="Stephanie Marriott" userId="c53e1446-8ba5-4b08-9b47-dad331771b30" providerId="ADAL" clId="{A85E0E55-70DE-4994-9CA2-9212EF9D1599}" dt="2025-09-10T08:40:32.678" v="465" actId="20577"/>
        <pc:sldMkLst>
          <pc:docMk/>
          <pc:sldMk cId="848731777" sldId="275"/>
        </pc:sldMkLst>
        <pc:spChg chg="mod">
          <ac:chgData name="Stephanie Marriott" userId="c53e1446-8ba5-4b08-9b47-dad331771b30" providerId="ADAL" clId="{A85E0E55-70DE-4994-9CA2-9212EF9D1599}" dt="2025-09-10T08:40:32.678" v="465" actId="20577"/>
          <ac:spMkLst>
            <pc:docMk/>
            <pc:sldMk cId="848731777" sldId="275"/>
            <ac:spMk id="5" creationId="{7463774C-BEE8-482F-BEEC-02102E9D5BD0}"/>
          </ac:spMkLst>
        </pc:spChg>
      </pc:sldChg>
      <pc:sldChg chg="addSp modSp mod">
        <pc:chgData name="Stephanie Marriott" userId="c53e1446-8ba5-4b08-9b47-dad331771b30" providerId="ADAL" clId="{A85E0E55-70DE-4994-9CA2-9212EF9D1599}" dt="2025-09-10T08:37:18.719" v="319" actId="20577"/>
        <pc:sldMkLst>
          <pc:docMk/>
          <pc:sldMk cId="704505955" sldId="278"/>
        </pc:sldMkLst>
        <pc:spChg chg="mod">
          <ac:chgData name="Stephanie Marriott" userId="c53e1446-8ba5-4b08-9b47-dad331771b30" providerId="ADAL" clId="{A85E0E55-70DE-4994-9CA2-9212EF9D1599}" dt="2025-09-10T08:35:35.168" v="273" actId="13926"/>
          <ac:spMkLst>
            <pc:docMk/>
            <pc:sldMk cId="704505955" sldId="278"/>
            <ac:spMk id="5" creationId="{7463774C-BEE8-482F-BEEC-02102E9D5BD0}"/>
          </ac:spMkLst>
        </pc:spChg>
        <pc:spChg chg="mod">
          <ac:chgData name="Stephanie Marriott" userId="c53e1446-8ba5-4b08-9b47-dad331771b30" providerId="ADAL" clId="{A85E0E55-70DE-4994-9CA2-9212EF9D1599}" dt="2025-09-10T08:35:22.769" v="271" actId="20577"/>
          <ac:spMkLst>
            <pc:docMk/>
            <pc:sldMk cId="704505955" sldId="278"/>
            <ac:spMk id="6" creationId="{4406014B-7D59-3EA2-7196-F6938A6F38AC}"/>
          </ac:spMkLst>
        </pc:spChg>
        <pc:spChg chg="add mod">
          <ac:chgData name="Stephanie Marriott" userId="c53e1446-8ba5-4b08-9b47-dad331771b30" providerId="ADAL" clId="{A85E0E55-70DE-4994-9CA2-9212EF9D1599}" dt="2025-09-10T08:37:18.719" v="319" actId="20577"/>
          <ac:spMkLst>
            <pc:docMk/>
            <pc:sldMk cId="704505955" sldId="278"/>
            <ac:spMk id="8" creationId="{F9747BF3-2708-1057-FC6D-F7C25D471F58}"/>
          </ac:spMkLst>
        </pc:spChg>
        <pc:picChg chg="mod">
          <ac:chgData name="Stephanie Marriott" userId="c53e1446-8ba5-4b08-9b47-dad331771b30" providerId="ADAL" clId="{A85E0E55-70DE-4994-9CA2-9212EF9D1599}" dt="2025-09-10T08:36:21.511" v="275" actId="1076"/>
          <ac:picMkLst>
            <pc:docMk/>
            <pc:sldMk cId="704505955" sldId="278"/>
            <ac:picMk id="3" creationId="{0557A285-878B-A9FE-29BB-D33D80DB812A}"/>
          </ac:picMkLst>
        </pc:picChg>
        <pc:picChg chg="add mod">
          <ac:chgData name="Stephanie Marriott" userId="c53e1446-8ba5-4b08-9b47-dad331771b30" providerId="ADAL" clId="{A85E0E55-70DE-4994-9CA2-9212EF9D1599}" dt="2025-09-10T08:37:14.924" v="318" actId="1076"/>
          <ac:picMkLst>
            <pc:docMk/>
            <pc:sldMk cId="704505955" sldId="278"/>
            <ac:picMk id="11" creationId="{5B85F466-ECE8-0D7D-48A3-8040FFD5ED6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75E31-3CED-4E45-8A89-B45E7794A3C6}" type="datetimeFigureOut">
              <a:rPr lang="en-GB" smtClean="0"/>
              <a:t>23/09/2025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1D221-B1BA-46C2-A398-CEC62302762E}" type="slidenum">
              <a:rPr lang="en-GB" smtClean="0"/>
              <a:t>‹#›</a:t>
            </a:fld>
            <a:endParaRPr lang="en-GB"/>
          </a:p>
        </p:txBody>
      </p:sp>
    </p:spTree>
    <p:extLst>
      <p:ext uri="{BB962C8B-B14F-4D97-AF65-F5344CB8AC3E}">
        <p14:creationId xmlns:p14="http://schemas.microsoft.com/office/powerpoint/2010/main" val="51044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1963-938F-E85F-FBCE-C6087003B7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CE0B7FE-D55B-DD7E-ED09-55705A1CA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53AE615-8823-961C-4891-954A2D7B0CE3}"/>
              </a:ext>
            </a:extLst>
          </p:cNvPr>
          <p:cNvSpPr>
            <a:spLocks noGrp="1"/>
          </p:cNvSpPr>
          <p:nvPr>
            <p:ph type="dt" sz="half" idx="10"/>
          </p:nvPr>
        </p:nvSpPr>
        <p:spPr/>
        <p:txBody>
          <a:bodyPr/>
          <a:lstStyle/>
          <a:p>
            <a:fld id="{825C202B-BB61-4088-ABF6-E656BF47016F}" type="datetimeFigureOut">
              <a:rPr lang="en-GB" smtClean="0"/>
              <a:t>23/09/2025</a:t>
            </a:fld>
            <a:endParaRPr lang="en-GB"/>
          </a:p>
        </p:txBody>
      </p:sp>
      <p:sp>
        <p:nvSpPr>
          <p:cNvPr id="5" name="Footer Placeholder 4">
            <a:extLst>
              <a:ext uri="{FF2B5EF4-FFF2-40B4-BE49-F238E27FC236}">
                <a16:creationId xmlns:a16="http://schemas.microsoft.com/office/drawing/2014/main" id="{60A330B3-6512-6F8D-A9AB-F15C4CCA9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0D07DE-F10E-D097-91E8-397A6ADD13F4}"/>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97226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AB7A-DAD4-69D0-DBB9-A023981A86B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4A9AD59-0B1C-B894-0FD0-1D621ACB10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86B122-A286-08D7-5C63-11E78DB29A00}"/>
              </a:ext>
            </a:extLst>
          </p:cNvPr>
          <p:cNvSpPr>
            <a:spLocks noGrp="1"/>
          </p:cNvSpPr>
          <p:nvPr>
            <p:ph type="dt" sz="half" idx="10"/>
          </p:nvPr>
        </p:nvSpPr>
        <p:spPr/>
        <p:txBody>
          <a:bodyPr/>
          <a:lstStyle/>
          <a:p>
            <a:fld id="{825C202B-BB61-4088-ABF6-E656BF47016F}" type="datetimeFigureOut">
              <a:rPr lang="en-GB" smtClean="0"/>
              <a:t>23/09/2025</a:t>
            </a:fld>
            <a:endParaRPr lang="en-GB"/>
          </a:p>
        </p:txBody>
      </p:sp>
      <p:sp>
        <p:nvSpPr>
          <p:cNvPr id="5" name="Footer Placeholder 4">
            <a:extLst>
              <a:ext uri="{FF2B5EF4-FFF2-40B4-BE49-F238E27FC236}">
                <a16:creationId xmlns:a16="http://schemas.microsoft.com/office/drawing/2014/main" id="{D91C0B8B-CC51-FFC9-5CDE-58BAC460E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562DD4-91DF-515F-D424-9FB3EE04A789}"/>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21490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61196-78F4-842D-0A4E-01BD4E2505A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F6415D0-486E-7F04-F6AB-7B2398A47F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B9A806-9E54-8F0F-4B65-9552715CEC8D}"/>
              </a:ext>
            </a:extLst>
          </p:cNvPr>
          <p:cNvSpPr>
            <a:spLocks noGrp="1"/>
          </p:cNvSpPr>
          <p:nvPr>
            <p:ph type="dt" sz="half" idx="10"/>
          </p:nvPr>
        </p:nvSpPr>
        <p:spPr/>
        <p:txBody>
          <a:bodyPr/>
          <a:lstStyle/>
          <a:p>
            <a:fld id="{825C202B-BB61-4088-ABF6-E656BF47016F}" type="datetimeFigureOut">
              <a:rPr lang="en-GB" smtClean="0"/>
              <a:t>23/09/2025</a:t>
            </a:fld>
            <a:endParaRPr lang="en-GB"/>
          </a:p>
        </p:txBody>
      </p:sp>
      <p:sp>
        <p:nvSpPr>
          <p:cNvPr id="5" name="Footer Placeholder 4">
            <a:extLst>
              <a:ext uri="{FF2B5EF4-FFF2-40B4-BE49-F238E27FC236}">
                <a16:creationId xmlns:a16="http://schemas.microsoft.com/office/drawing/2014/main" id="{8A91BA62-FDA1-89B1-D829-BD6767043B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C8E811-46D2-36F3-B314-0DFC9FA79D8A}"/>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60099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1064-D7D6-61F4-2C7A-00C7110A2F4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607FD7F-877C-008E-7062-700465164FA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3E5607-90C3-9B41-3DF6-24B6739E0D34}"/>
              </a:ext>
            </a:extLst>
          </p:cNvPr>
          <p:cNvSpPr>
            <a:spLocks noGrp="1"/>
          </p:cNvSpPr>
          <p:nvPr>
            <p:ph type="dt" sz="half" idx="10"/>
          </p:nvPr>
        </p:nvSpPr>
        <p:spPr/>
        <p:txBody>
          <a:bodyPr/>
          <a:lstStyle/>
          <a:p>
            <a:fld id="{825C202B-BB61-4088-ABF6-E656BF47016F}" type="datetimeFigureOut">
              <a:rPr lang="en-GB" smtClean="0"/>
              <a:t>23/09/2025</a:t>
            </a:fld>
            <a:endParaRPr lang="en-GB"/>
          </a:p>
        </p:txBody>
      </p:sp>
      <p:sp>
        <p:nvSpPr>
          <p:cNvPr id="5" name="Footer Placeholder 4">
            <a:extLst>
              <a:ext uri="{FF2B5EF4-FFF2-40B4-BE49-F238E27FC236}">
                <a16:creationId xmlns:a16="http://schemas.microsoft.com/office/drawing/2014/main" id="{70427824-62B1-11AC-6FFE-497F612BF0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F58D2-B645-8DB3-59BD-8B10BB7A511D}"/>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294176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5856-395E-744B-DC05-E5130879F3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5EC8015-4C5B-DF0D-2DC7-1ACD67448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46E7C1-4620-60FE-EC27-D3BF4BD18685}"/>
              </a:ext>
            </a:extLst>
          </p:cNvPr>
          <p:cNvSpPr>
            <a:spLocks noGrp="1"/>
          </p:cNvSpPr>
          <p:nvPr>
            <p:ph type="dt" sz="half" idx="10"/>
          </p:nvPr>
        </p:nvSpPr>
        <p:spPr/>
        <p:txBody>
          <a:bodyPr/>
          <a:lstStyle/>
          <a:p>
            <a:fld id="{825C202B-BB61-4088-ABF6-E656BF47016F}" type="datetimeFigureOut">
              <a:rPr lang="en-GB" smtClean="0"/>
              <a:t>23/09/2025</a:t>
            </a:fld>
            <a:endParaRPr lang="en-GB"/>
          </a:p>
        </p:txBody>
      </p:sp>
      <p:sp>
        <p:nvSpPr>
          <p:cNvPr id="5" name="Footer Placeholder 4">
            <a:extLst>
              <a:ext uri="{FF2B5EF4-FFF2-40B4-BE49-F238E27FC236}">
                <a16:creationId xmlns:a16="http://schemas.microsoft.com/office/drawing/2014/main" id="{A0E908D6-7958-281B-B027-F730FBE3CF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9ED95-9D25-E5FB-05CB-B89E8217DDED}"/>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141631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BEF7-CBD6-A865-F824-EB49D84695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ED50D21-83C1-DF3D-C1E1-EDA96F9917D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8853EF5-BC9F-3C45-94AE-B62BE33A17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6C5BE59-A0A4-F60E-5F31-EF3BE8AD2889}"/>
              </a:ext>
            </a:extLst>
          </p:cNvPr>
          <p:cNvSpPr>
            <a:spLocks noGrp="1"/>
          </p:cNvSpPr>
          <p:nvPr>
            <p:ph type="dt" sz="half" idx="10"/>
          </p:nvPr>
        </p:nvSpPr>
        <p:spPr/>
        <p:txBody>
          <a:bodyPr/>
          <a:lstStyle/>
          <a:p>
            <a:fld id="{825C202B-BB61-4088-ABF6-E656BF47016F}" type="datetimeFigureOut">
              <a:rPr lang="en-GB" smtClean="0"/>
              <a:t>23/09/2025</a:t>
            </a:fld>
            <a:endParaRPr lang="en-GB"/>
          </a:p>
        </p:txBody>
      </p:sp>
      <p:sp>
        <p:nvSpPr>
          <p:cNvPr id="6" name="Footer Placeholder 5">
            <a:extLst>
              <a:ext uri="{FF2B5EF4-FFF2-40B4-BE49-F238E27FC236}">
                <a16:creationId xmlns:a16="http://schemas.microsoft.com/office/drawing/2014/main" id="{66BF8891-345C-97AD-D7EA-9DDEA16E4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27C28D-90DA-3A8D-D588-FFBEF7AC40A7}"/>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315629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73789-62B2-1EC2-3B35-73FC2C6BB0D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F920C26-E1D4-99D8-9B19-8CE5FD7B8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1329B0-067B-A7C3-5B97-7FDA041EFD8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0EE5E7F-A510-4E77-3542-05CF17A51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495A8F4-4B3D-F05E-2135-23E054929F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2C061D-FDC9-AF54-F842-F32D4E7FC7C4}"/>
              </a:ext>
            </a:extLst>
          </p:cNvPr>
          <p:cNvSpPr>
            <a:spLocks noGrp="1"/>
          </p:cNvSpPr>
          <p:nvPr>
            <p:ph type="dt" sz="half" idx="10"/>
          </p:nvPr>
        </p:nvSpPr>
        <p:spPr/>
        <p:txBody>
          <a:bodyPr/>
          <a:lstStyle/>
          <a:p>
            <a:fld id="{825C202B-BB61-4088-ABF6-E656BF47016F}" type="datetimeFigureOut">
              <a:rPr lang="en-GB" smtClean="0"/>
              <a:t>23/09/2025</a:t>
            </a:fld>
            <a:endParaRPr lang="en-GB"/>
          </a:p>
        </p:txBody>
      </p:sp>
      <p:sp>
        <p:nvSpPr>
          <p:cNvPr id="8" name="Footer Placeholder 7">
            <a:extLst>
              <a:ext uri="{FF2B5EF4-FFF2-40B4-BE49-F238E27FC236}">
                <a16:creationId xmlns:a16="http://schemas.microsoft.com/office/drawing/2014/main" id="{27981EC7-0587-D8EE-493F-CCAF4C3071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0CBE5F-5F96-E2FA-33AE-00866B139C33}"/>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384393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66C5-DC50-BF61-4F8A-311C01A72C8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8485A38-5BF4-209C-4131-3EB1774A8EDB}"/>
              </a:ext>
            </a:extLst>
          </p:cNvPr>
          <p:cNvSpPr>
            <a:spLocks noGrp="1"/>
          </p:cNvSpPr>
          <p:nvPr>
            <p:ph type="dt" sz="half" idx="10"/>
          </p:nvPr>
        </p:nvSpPr>
        <p:spPr/>
        <p:txBody>
          <a:bodyPr/>
          <a:lstStyle/>
          <a:p>
            <a:fld id="{825C202B-BB61-4088-ABF6-E656BF47016F}" type="datetimeFigureOut">
              <a:rPr lang="en-GB" smtClean="0"/>
              <a:t>23/09/2025</a:t>
            </a:fld>
            <a:endParaRPr lang="en-GB"/>
          </a:p>
        </p:txBody>
      </p:sp>
      <p:sp>
        <p:nvSpPr>
          <p:cNvPr id="4" name="Footer Placeholder 3">
            <a:extLst>
              <a:ext uri="{FF2B5EF4-FFF2-40B4-BE49-F238E27FC236}">
                <a16:creationId xmlns:a16="http://schemas.microsoft.com/office/drawing/2014/main" id="{EAE14725-61C8-371C-AE82-86D3F3F5A6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89EF05-0964-F636-5F1D-DB3F29705618}"/>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577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2A5A7-8327-5BD8-BE2E-52FDA625B29B}"/>
              </a:ext>
            </a:extLst>
          </p:cNvPr>
          <p:cNvSpPr>
            <a:spLocks noGrp="1"/>
          </p:cNvSpPr>
          <p:nvPr>
            <p:ph type="dt" sz="half" idx="10"/>
          </p:nvPr>
        </p:nvSpPr>
        <p:spPr/>
        <p:txBody>
          <a:bodyPr/>
          <a:lstStyle/>
          <a:p>
            <a:fld id="{825C202B-BB61-4088-ABF6-E656BF47016F}" type="datetimeFigureOut">
              <a:rPr lang="en-GB" smtClean="0"/>
              <a:t>23/09/2025</a:t>
            </a:fld>
            <a:endParaRPr lang="en-GB"/>
          </a:p>
        </p:txBody>
      </p:sp>
      <p:sp>
        <p:nvSpPr>
          <p:cNvPr id="3" name="Footer Placeholder 2">
            <a:extLst>
              <a:ext uri="{FF2B5EF4-FFF2-40B4-BE49-F238E27FC236}">
                <a16:creationId xmlns:a16="http://schemas.microsoft.com/office/drawing/2014/main" id="{105C252C-48DF-B4E3-5747-AEB715CE16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F5E9F2-ACA6-32EE-F0CE-206D2461EAA4}"/>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1065193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54C25-5A95-63DF-E9EB-064EF7D812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DB3F4E5-2FFD-2CBC-2FE6-967BB3AD4E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9FFE800-3EA3-9691-9174-97FB73952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992232-7138-7A29-F21E-6000ADB5C779}"/>
              </a:ext>
            </a:extLst>
          </p:cNvPr>
          <p:cNvSpPr>
            <a:spLocks noGrp="1"/>
          </p:cNvSpPr>
          <p:nvPr>
            <p:ph type="dt" sz="half" idx="10"/>
          </p:nvPr>
        </p:nvSpPr>
        <p:spPr/>
        <p:txBody>
          <a:bodyPr/>
          <a:lstStyle/>
          <a:p>
            <a:fld id="{825C202B-BB61-4088-ABF6-E656BF47016F}" type="datetimeFigureOut">
              <a:rPr lang="en-GB" smtClean="0"/>
              <a:t>23/09/2025</a:t>
            </a:fld>
            <a:endParaRPr lang="en-GB"/>
          </a:p>
        </p:txBody>
      </p:sp>
      <p:sp>
        <p:nvSpPr>
          <p:cNvPr id="6" name="Footer Placeholder 5">
            <a:extLst>
              <a:ext uri="{FF2B5EF4-FFF2-40B4-BE49-F238E27FC236}">
                <a16:creationId xmlns:a16="http://schemas.microsoft.com/office/drawing/2014/main" id="{67708AC0-7292-F096-7CE5-86C3E6B1F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75CBE0-B58F-AE5D-DC5F-BD8505CD19DE}"/>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89644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EB8F-5E4F-6817-8E89-37AF99390F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22B29E8-EC76-2C5A-7347-92844D437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E689E-8D1B-3966-EBB3-CE3FF0CC5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7F992D-1EFF-D4E7-617E-0850056F6D0A}"/>
              </a:ext>
            </a:extLst>
          </p:cNvPr>
          <p:cNvSpPr>
            <a:spLocks noGrp="1"/>
          </p:cNvSpPr>
          <p:nvPr>
            <p:ph type="dt" sz="half" idx="10"/>
          </p:nvPr>
        </p:nvSpPr>
        <p:spPr/>
        <p:txBody>
          <a:bodyPr/>
          <a:lstStyle/>
          <a:p>
            <a:fld id="{825C202B-BB61-4088-ABF6-E656BF47016F}" type="datetimeFigureOut">
              <a:rPr lang="en-GB" smtClean="0"/>
              <a:t>23/09/2025</a:t>
            </a:fld>
            <a:endParaRPr lang="en-GB"/>
          </a:p>
        </p:txBody>
      </p:sp>
      <p:sp>
        <p:nvSpPr>
          <p:cNvPr id="6" name="Footer Placeholder 5">
            <a:extLst>
              <a:ext uri="{FF2B5EF4-FFF2-40B4-BE49-F238E27FC236}">
                <a16:creationId xmlns:a16="http://schemas.microsoft.com/office/drawing/2014/main" id="{38BF305A-FFC0-45E4-6018-C5712E7DDB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178FD9-5EBC-4FF8-5FD1-2AD4D625CD86}"/>
              </a:ext>
            </a:extLst>
          </p:cNvPr>
          <p:cNvSpPr>
            <a:spLocks noGrp="1"/>
          </p:cNvSpPr>
          <p:nvPr>
            <p:ph type="sldNum" sz="quarter" idx="12"/>
          </p:nvPr>
        </p:nvSpPr>
        <p:spPr/>
        <p:txBody>
          <a:bodyPr/>
          <a:lstStyle/>
          <a:p>
            <a:fld id="{0EDC509B-9F19-4C98-AD13-FC5787331D87}" type="slidenum">
              <a:rPr lang="en-GB" smtClean="0"/>
              <a:t>‹#›</a:t>
            </a:fld>
            <a:endParaRPr lang="en-GB"/>
          </a:p>
        </p:txBody>
      </p:sp>
    </p:spTree>
    <p:extLst>
      <p:ext uri="{BB962C8B-B14F-4D97-AF65-F5344CB8AC3E}">
        <p14:creationId xmlns:p14="http://schemas.microsoft.com/office/powerpoint/2010/main" val="245065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22016E-9077-213F-F81F-98375C032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7855AB1-44BC-BE77-5C98-293F78A6B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2DBF5DC-54CD-29D0-60B0-0B26B8BB5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C202B-BB61-4088-ABF6-E656BF47016F}" type="datetimeFigureOut">
              <a:rPr lang="en-GB" smtClean="0"/>
              <a:t>23/09/2025</a:t>
            </a:fld>
            <a:endParaRPr lang="en-GB"/>
          </a:p>
        </p:txBody>
      </p:sp>
      <p:sp>
        <p:nvSpPr>
          <p:cNvPr id="5" name="Footer Placeholder 4">
            <a:extLst>
              <a:ext uri="{FF2B5EF4-FFF2-40B4-BE49-F238E27FC236}">
                <a16:creationId xmlns:a16="http://schemas.microsoft.com/office/drawing/2014/main" id="{B088BB0A-E978-EAEE-99DC-7DFB04E20A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48C18F-71C4-DA58-15EA-27C9A6E816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C509B-9F19-4C98-AD13-FC5787331D87}" type="slidenum">
              <a:rPr lang="en-GB" smtClean="0"/>
              <a:t>‹#›</a:t>
            </a:fld>
            <a:endParaRPr lang="en-GB"/>
          </a:p>
        </p:txBody>
      </p:sp>
    </p:spTree>
    <p:extLst>
      <p:ext uri="{BB962C8B-B14F-4D97-AF65-F5344CB8AC3E}">
        <p14:creationId xmlns:p14="http://schemas.microsoft.com/office/powerpoint/2010/main" val="155096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of a tree&#10;&#10;Description automatically generated">
            <a:extLst>
              <a:ext uri="{FF2B5EF4-FFF2-40B4-BE49-F238E27FC236}">
                <a16:creationId xmlns:a16="http://schemas.microsoft.com/office/drawing/2014/main" id="{875B0C10-07F8-1530-261D-A3AF672B50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9989"/>
          <a:stretch/>
        </p:blipFill>
        <p:spPr bwMode="auto">
          <a:xfrm>
            <a:off x="631127" y="1280160"/>
            <a:ext cx="5294716" cy="1722806"/>
          </a:xfrm>
          <a:prstGeom prst="rect">
            <a:avLst/>
          </a:prstGeom>
          <a:extLst>
            <a:ext uri="{53640926-AAD7-44D8-BBD7-CCE9431645EC}">
              <a14:shadowObscured xmlns:a14="http://schemas.microsoft.com/office/drawing/2010/main"/>
            </a:ext>
          </a:extLst>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logo of a tree&#10;&#10;Description automatically generated">
            <a:extLst>
              <a:ext uri="{FF2B5EF4-FFF2-40B4-BE49-F238E27FC236}">
                <a16:creationId xmlns:a16="http://schemas.microsoft.com/office/drawing/2014/main" id="{91A6A2AC-E935-D294-65DD-0187C971B0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606"/>
          <a:stretch/>
        </p:blipFill>
        <p:spPr bwMode="auto">
          <a:xfrm>
            <a:off x="6770290" y="643467"/>
            <a:ext cx="4261768" cy="5571066"/>
          </a:xfrm>
          <a:prstGeom prst="rect">
            <a:avLst/>
          </a:prstGeom>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78DA0762-1476-5C70-2102-E3459A7DC1EA}"/>
              </a:ext>
            </a:extLst>
          </p:cNvPr>
          <p:cNvSpPr txBox="1"/>
          <p:nvPr/>
        </p:nvSpPr>
        <p:spPr>
          <a:xfrm>
            <a:off x="1159942" y="3634740"/>
            <a:ext cx="4443003" cy="1200329"/>
          </a:xfrm>
          <a:prstGeom prst="rect">
            <a:avLst/>
          </a:prstGeom>
          <a:noFill/>
        </p:spPr>
        <p:txBody>
          <a:bodyPr wrap="square" rtlCol="0">
            <a:spAutoFit/>
          </a:bodyPr>
          <a:lstStyle/>
          <a:p>
            <a:pPr algn="ctr"/>
            <a:r>
              <a:rPr lang="en-GB" sz="2400"/>
              <a:t>Year 1 &amp; 2 Expectations Meeting</a:t>
            </a:r>
          </a:p>
          <a:p>
            <a:pPr algn="ctr"/>
            <a:endParaRPr lang="en-GB" sz="2400"/>
          </a:p>
          <a:p>
            <a:pPr algn="ctr"/>
            <a:r>
              <a:rPr lang="en-GB" sz="2400"/>
              <a:t>September 2025</a:t>
            </a:r>
          </a:p>
        </p:txBody>
      </p:sp>
    </p:spTree>
    <p:extLst>
      <p:ext uri="{BB962C8B-B14F-4D97-AF65-F5344CB8AC3E}">
        <p14:creationId xmlns:p14="http://schemas.microsoft.com/office/powerpoint/2010/main" val="70139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610537" y="583506"/>
            <a:ext cx="5186254" cy="1754326"/>
          </a:xfrm>
          <a:prstGeom prst="rect">
            <a:avLst/>
          </a:prstGeom>
          <a:noFill/>
        </p:spPr>
        <p:txBody>
          <a:bodyPr wrap="square" rtlCol="0">
            <a:spAutoFit/>
          </a:bodyPr>
          <a:lstStyle/>
          <a:p>
            <a:r>
              <a:rPr lang="en-GB" sz="5400" b="1"/>
              <a:t>Zones of Regulation</a:t>
            </a:r>
          </a:p>
        </p:txBody>
      </p:sp>
      <p:sp>
        <p:nvSpPr>
          <p:cNvPr id="5" name="TextBox 4">
            <a:extLst>
              <a:ext uri="{FF2B5EF4-FFF2-40B4-BE49-F238E27FC236}">
                <a16:creationId xmlns:a16="http://schemas.microsoft.com/office/drawing/2014/main" id="{7463774C-BEE8-482F-BEEC-02102E9D5BD0}"/>
              </a:ext>
            </a:extLst>
          </p:cNvPr>
          <p:cNvSpPr txBox="1"/>
          <p:nvPr/>
        </p:nvSpPr>
        <p:spPr>
          <a:xfrm>
            <a:off x="6363125" y="1143000"/>
            <a:ext cx="5036607" cy="3662541"/>
          </a:xfrm>
          <a:prstGeom prst="rect">
            <a:avLst/>
          </a:prstGeom>
          <a:noFill/>
        </p:spPr>
        <p:txBody>
          <a:bodyPr wrap="square">
            <a:spAutoFit/>
          </a:bodyPr>
          <a:lstStyle/>
          <a:p>
            <a:r>
              <a:rPr lang="en-GB" sz="2400">
                <a:latin typeface="Calibri" panose="020F0502020204030204" pitchFamily="34" charset="0"/>
                <a:cs typeface="Calibri" panose="020F0502020204030204" pitchFamily="34" charset="0"/>
              </a:rPr>
              <a:t>We believe that the children’s emotional wellbeing is extremely important. </a:t>
            </a:r>
          </a:p>
          <a:p>
            <a:endParaRPr lang="en-GB" sz="2400">
              <a:latin typeface="Calibri" panose="020F0502020204030204" pitchFamily="34" charset="0"/>
              <a:cs typeface="Calibri" panose="020F0502020204030204" pitchFamily="34" charset="0"/>
            </a:endParaRPr>
          </a:p>
          <a:p>
            <a:r>
              <a:rPr lang="en-GB" sz="2400">
                <a:latin typeface="Calibri" panose="020F0502020204030204" pitchFamily="34" charset="0"/>
                <a:cs typeface="Calibri" panose="020F0502020204030204" pitchFamily="34" charset="0"/>
              </a:rPr>
              <a:t>We use Zones of Regulation to encourage the children to talk about their feelings and indicate how they are feeling. </a:t>
            </a:r>
          </a:p>
          <a:p>
            <a:endParaRPr lang="en-GB" sz="4000" b="1">
              <a:solidFill>
                <a:srgbClr val="660033"/>
              </a:solidFill>
            </a:endParaRPr>
          </a:p>
        </p:txBody>
      </p:sp>
      <p:pic>
        <p:nvPicPr>
          <p:cNvPr id="4" name="Picture 4" descr="Guidance/School Psychologist / Zones of Regulation Resources (Identifying  and coping with different">
            <a:extLst>
              <a:ext uri="{FF2B5EF4-FFF2-40B4-BE49-F238E27FC236}">
                <a16:creationId xmlns:a16="http://schemas.microsoft.com/office/drawing/2014/main" id="{A1167B8E-7858-FCEE-9328-7DC626DB6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31" y="2482392"/>
            <a:ext cx="4737715" cy="379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09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610537" y="583506"/>
            <a:ext cx="5186254" cy="923330"/>
          </a:xfrm>
          <a:prstGeom prst="rect">
            <a:avLst/>
          </a:prstGeom>
          <a:noFill/>
        </p:spPr>
        <p:txBody>
          <a:bodyPr wrap="square" rtlCol="0">
            <a:spAutoFit/>
          </a:bodyPr>
          <a:lstStyle/>
          <a:p>
            <a:r>
              <a:rPr lang="en-GB" sz="5400" b="1"/>
              <a:t>Water bottles</a:t>
            </a:r>
          </a:p>
        </p:txBody>
      </p:sp>
      <p:sp>
        <p:nvSpPr>
          <p:cNvPr id="7" name="Rectangle 6">
            <a:extLst>
              <a:ext uri="{FF2B5EF4-FFF2-40B4-BE49-F238E27FC236}">
                <a16:creationId xmlns:a16="http://schemas.microsoft.com/office/drawing/2014/main" id="{1FB37665-B777-5277-2034-861AFA8E71DB}"/>
              </a:ext>
            </a:extLst>
          </p:cNvPr>
          <p:cNvSpPr/>
          <p:nvPr/>
        </p:nvSpPr>
        <p:spPr>
          <a:xfrm>
            <a:off x="5796791" y="1045171"/>
            <a:ext cx="637108" cy="51303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313A1F8-2995-4C3D-0228-B273D59980D9}"/>
              </a:ext>
            </a:extLst>
          </p:cNvPr>
          <p:cNvPicPr>
            <a:picLocks noChangeAspect="1"/>
          </p:cNvPicPr>
          <p:nvPr/>
        </p:nvPicPr>
        <p:blipFill rotWithShape="1">
          <a:blip r:embed="rId2"/>
          <a:srcRect t="10351" b="4623"/>
          <a:stretch/>
        </p:blipFill>
        <p:spPr>
          <a:xfrm>
            <a:off x="4739687" y="662940"/>
            <a:ext cx="6975301" cy="1722965"/>
          </a:xfrm>
          <a:prstGeom prst="rect">
            <a:avLst/>
          </a:prstGeom>
        </p:spPr>
      </p:pic>
      <p:sp>
        <p:nvSpPr>
          <p:cNvPr id="8" name="TextBox 7">
            <a:extLst>
              <a:ext uri="{FF2B5EF4-FFF2-40B4-BE49-F238E27FC236}">
                <a16:creationId xmlns:a16="http://schemas.microsoft.com/office/drawing/2014/main" id="{42947918-970B-0C88-32FE-DAA2110AFC47}"/>
              </a:ext>
            </a:extLst>
          </p:cNvPr>
          <p:cNvSpPr txBox="1"/>
          <p:nvPr/>
        </p:nvSpPr>
        <p:spPr>
          <a:xfrm>
            <a:off x="701832" y="2657432"/>
            <a:ext cx="10827026" cy="3629327"/>
          </a:xfrm>
          <a:prstGeom prst="rect">
            <a:avLst/>
          </a:prstGeom>
          <a:noFill/>
        </p:spPr>
        <p:txBody>
          <a:bodyPr wrap="square" rtlCol="0">
            <a:spAutoFit/>
          </a:bodyPr>
          <a:lstStyle/>
          <a:p>
            <a:pPr marL="342900" lvl="0" indent="-342900">
              <a:lnSpc>
                <a:spcPct val="107000"/>
              </a:lnSpc>
              <a:buFont typeface="Calibri" panose="020F0502020204030204" pitchFamily="34" charset="0"/>
              <a:buChar char="-"/>
            </a:pPr>
            <a:r>
              <a:rPr lang="en-GB">
                <a:latin typeface="Calibri" panose="020F0502020204030204" pitchFamily="34" charset="0"/>
                <a:ea typeface="Calibri" panose="020F0502020204030204" pitchFamily="34" charset="0"/>
                <a:cs typeface="Calibri" panose="020F0502020204030204" pitchFamily="34" charset="0"/>
              </a:rPr>
              <a:t>Our </a:t>
            </a:r>
            <a:r>
              <a:rPr lang="en-GB" sz="1800">
                <a:effectLst/>
                <a:latin typeface="Calibri" panose="020F0502020204030204" pitchFamily="34" charset="0"/>
                <a:ea typeface="Calibri" panose="020F0502020204030204" pitchFamily="34" charset="0"/>
                <a:cs typeface="Calibri" panose="020F0502020204030204" pitchFamily="34" charset="0"/>
              </a:rPr>
              <a:t>children are, of course, allowed to drink from their water bottle throughout lesson time. </a:t>
            </a:r>
            <a:r>
              <a:rPr lang="en-GB">
                <a:latin typeface="Calibri" panose="020F0502020204030204" pitchFamily="34" charset="0"/>
                <a:ea typeface="Calibri" panose="020F0502020204030204" pitchFamily="34" charset="0"/>
                <a:cs typeface="Calibri" panose="020F0502020204030204" pitchFamily="34" charset="0"/>
              </a:rPr>
              <a:t>We are</a:t>
            </a:r>
            <a:r>
              <a:rPr lang="en-GB" sz="1800">
                <a:effectLst/>
                <a:latin typeface="Calibri" panose="020F0502020204030204" pitchFamily="34" charset="0"/>
                <a:ea typeface="Calibri" panose="020F0502020204030204" pitchFamily="34" charset="0"/>
                <a:cs typeface="Calibri" panose="020F0502020204030204" pitchFamily="34" charset="0"/>
              </a:rPr>
              <a:t> aware of the health benefits of regularly drinking water and recognise that children who are well-hydrated find it easier to concentrate on their learning and to work hard.</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Children’s water bottles are kept at the </a:t>
            </a:r>
            <a:r>
              <a:rPr lang="en-GB">
                <a:latin typeface="Calibri" panose="020F0502020204030204" pitchFamily="34" charset="0"/>
                <a:ea typeface="Calibri" panose="020F0502020204030204" pitchFamily="34" charset="0"/>
                <a:cs typeface="Calibri" panose="020F0502020204030204" pitchFamily="34" charset="0"/>
              </a:rPr>
              <a:t>back </a:t>
            </a:r>
            <a:r>
              <a:rPr lang="en-GB" sz="1800">
                <a:effectLst/>
                <a:latin typeface="Calibri" panose="020F0502020204030204" pitchFamily="34" charset="0"/>
                <a:ea typeface="Calibri" panose="020F0502020204030204" pitchFamily="34" charset="0"/>
                <a:cs typeface="Calibri" panose="020F0502020204030204" pitchFamily="34" charset="0"/>
              </a:rPr>
              <a:t>of their classroom. This is because it helps to maintain concentration and focus and so they do not spill their water and spoil their work.</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expect our children to actively listen to their teacher, or those who are speaking, and so are not allowed to leave their seat for a drink during such time. There might be the odd occasion when children are not allowed to drink from their bottle if they try to at an inappropriate time, however this will only be for that small amount of time and does not mean they are ‘not allowed to drink water’. </a:t>
            </a: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also encourage our children to use our water fountains at break and lunchtimes and to help themselves to water in the Lunch Hall, which is always available via the jugs and cups placed on their tables. </a:t>
            </a:r>
            <a:endParaRPr lang="en-GB" sz="18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316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610537" y="583506"/>
            <a:ext cx="5186254" cy="923330"/>
          </a:xfrm>
          <a:prstGeom prst="rect">
            <a:avLst/>
          </a:prstGeom>
          <a:noFill/>
        </p:spPr>
        <p:txBody>
          <a:bodyPr wrap="square" rtlCol="0">
            <a:spAutoFit/>
          </a:bodyPr>
          <a:lstStyle/>
          <a:p>
            <a:r>
              <a:rPr lang="en-GB" sz="5400" b="1"/>
              <a:t>General</a:t>
            </a:r>
          </a:p>
        </p:txBody>
      </p:sp>
      <p:sp>
        <p:nvSpPr>
          <p:cNvPr id="5" name="TextBox 4">
            <a:extLst>
              <a:ext uri="{FF2B5EF4-FFF2-40B4-BE49-F238E27FC236}">
                <a16:creationId xmlns:a16="http://schemas.microsoft.com/office/drawing/2014/main" id="{7463774C-BEE8-482F-BEEC-02102E9D5BD0}"/>
              </a:ext>
            </a:extLst>
          </p:cNvPr>
          <p:cNvSpPr txBox="1"/>
          <p:nvPr/>
        </p:nvSpPr>
        <p:spPr>
          <a:xfrm>
            <a:off x="704685" y="1601229"/>
            <a:ext cx="5407358" cy="4093428"/>
          </a:xfrm>
          <a:prstGeom prst="rect">
            <a:avLst/>
          </a:prstGeom>
          <a:noFill/>
        </p:spPr>
        <p:txBody>
          <a:bodyPr wrap="square" lIns="91440" tIns="45720" rIns="91440" bIns="45720" anchor="t">
            <a:spAutoFit/>
          </a:bodyPr>
          <a:lstStyle/>
          <a:p>
            <a:r>
              <a:rPr lang="en-GB" sz="2000" b="1" dirty="0">
                <a:cs typeface="Calibri Light"/>
              </a:rPr>
              <a:t>PE Kits </a:t>
            </a:r>
            <a:r>
              <a:rPr lang="en-GB" sz="2000" dirty="0">
                <a:cs typeface="Calibri Light"/>
              </a:rPr>
              <a:t>– please bring in on a Monday and children will bring home with them on Friday. </a:t>
            </a:r>
          </a:p>
          <a:p>
            <a:r>
              <a:rPr lang="en-GB" sz="2000" dirty="0">
                <a:cs typeface="Calibri Light"/>
              </a:rPr>
              <a:t>Year 1 PE sessions will be on a Tuesday and Thursday.</a:t>
            </a:r>
            <a:endParaRPr lang="en-GB" sz="2000">
              <a:highlight>
                <a:srgbClr val="FFFF00"/>
              </a:highlight>
              <a:cs typeface="Calibri Light"/>
            </a:endParaRPr>
          </a:p>
          <a:p>
            <a:r>
              <a:rPr lang="en-GB" sz="2000" dirty="0">
                <a:cs typeface="Calibri Light"/>
              </a:rPr>
              <a:t>Year 2 PE sessions will be on a Wednesday and Friday.</a:t>
            </a:r>
            <a:endParaRPr lang="en-GB" sz="2000" dirty="0">
              <a:ea typeface="Calibri"/>
              <a:cs typeface="Calibri Light" panose="020F0302020204030204" pitchFamily="34" charset="0"/>
            </a:endParaRPr>
          </a:p>
          <a:p>
            <a:r>
              <a:rPr lang="en-GB" sz="2000" b="1" dirty="0">
                <a:cs typeface="Calibri Light"/>
              </a:rPr>
              <a:t>Book bags, reading records and </a:t>
            </a:r>
            <a:r>
              <a:rPr lang="en-GB" sz="2000" b="1" u="sng" dirty="0">
                <a:cs typeface="Calibri Light"/>
              </a:rPr>
              <a:t>water</a:t>
            </a:r>
            <a:r>
              <a:rPr lang="en-GB" sz="2000" b="1" dirty="0">
                <a:cs typeface="Calibri Light"/>
              </a:rPr>
              <a:t> bottles</a:t>
            </a:r>
            <a:r>
              <a:rPr lang="en-GB" sz="2000" dirty="0">
                <a:cs typeface="Calibri Light"/>
              </a:rPr>
              <a:t> in every day please.</a:t>
            </a:r>
            <a:endParaRPr lang="en-GB" sz="2000" dirty="0">
              <a:ea typeface="Calibri"/>
              <a:cs typeface="Calibri Light"/>
            </a:endParaRPr>
          </a:p>
          <a:p>
            <a:r>
              <a:rPr lang="en-GB" sz="2000" dirty="0">
                <a:cs typeface="Calibri Light"/>
              </a:rPr>
              <a:t>Please ensure all clothing items are labelled so they can be easily returned if they get lost. </a:t>
            </a:r>
            <a:endParaRPr lang="en-GB" sz="2000" dirty="0">
              <a:ea typeface="Calibri"/>
              <a:cs typeface="Calibri Light"/>
            </a:endParaRPr>
          </a:p>
          <a:p>
            <a:r>
              <a:rPr lang="en-GB" sz="2000" dirty="0">
                <a:cs typeface="Calibri Light"/>
              </a:rPr>
              <a:t>Please bring in a </a:t>
            </a:r>
            <a:r>
              <a:rPr lang="en-GB" sz="2000" b="1" dirty="0">
                <a:cs typeface="Calibri Light"/>
              </a:rPr>
              <a:t>waterproof coat </a:t>
            </a:r>
            <a:r>
              <a:rPr lang="en-GB" sz="2000" dirty="0">
                <a:cs typeface="Calibri Light"/>
              </a:rPr>
              <a:t>and </a:t>
            </a:r>
            <a:r>
              <a:rPr lang="en-GB" sz="2000" b="1" dirty="0">
                <a:cs typeface="Calibri Light"/>
              </a:rPr>
              <a:t>wellies</a:t>
            </a:r>
            <a:r>
              <a:rPr lang="en-GB" sz="2000" dirty="0">
                <a:cs typeface="Calibri Light"/>
              </a:rPr>
              <a:t> in so that we are able to utilise our outdoor spaces in all weather. </a:t>
            </a:r>
            <a:endParaRPr lang="en-GB" sz="2000" dirty="0">
              <a:ea typeface="Calibri"/>
              <a:cs typeface="Calibri Light"/>
            </a:endParaRPr>
          </a:p>
        </p:txBody>
      </p:sp>
      <p:pic>
        <p:nvPicPr>
          <p:cNvPr id="4" name="Picture 3">
            <a:extLst>
              <a:ext uri="{FF2B5EF4-FFF2-40B4-BE49-F238E27FC236}">
                <a16:creationId xmlns:a16="http://schemas.microsoft.com/office/drawing/2014/main" id="{43C5FFAF-529A-5E1B-AE82-E4340828E8B3}"/>
              </a:ext>
            </a:extLst>
          </p:cNvPr>
          <p:cNvPicPr>
            <a:picLocks noChangeAspect="1"/>
          </p:cNvPicPr>
          <p:nvPr/>
        </p:nvPicPr>
        <p:blipFill>
          <a:blip r:embed="rId2"/>
          <a:stretch>
            <a:fillRect/>
          </a:stretch>
        </p:blipFill>
        <p:spPr>
          <a:xfrm>
            <a:off x="6268981" y="1137054"/>
            <a:ext cx="4724147" cy="4572000"/>
          </a:xfrm>
          <a:prstGeom prst="rect">
            <a:avLst/>
          </a:prstGeom>
        </p:spPr>
      </p:pic>
    </p:spTree>
    <p:extLst>
      <p:ext uri="{BB962C8B-B14F-4D97-AF65-F5344CB8AC3E}">
        <p14:creationId xmlns:p14="http://schemas.microsoft.com/office/powerpoint/2010/main" val="8487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logo of a tree&#10;&#10;Description automatically generated">
            <a:extLst>
              <a:ext uri="{FF2B5EF4-FFF2-40B4-BE49-F238E27FC236}">
                <a16:creationId xmlns:a16="http://schemas.microsoft.com/office/drawing/2014/main" id="{91A6A2AC-E935-D294-65DD-0187C971B0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606"/>
          <a:stretch/>
        </p:blipFill>
        <p:spPr bwMode="auto">
          <a:xfrm>
            <a:off x="886325" y="643467"/>
            <a:ext cx="4261768" cy="5571066"/>
          </a:xfrm>
          <a:prstGeom prst="rect">
            <a:avLst/>
          </a:prstGeom>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65EC93A8-D4FA-0FB1-77B8-3380A0BBEF3C}"/>
              </a:ext>
            </a:extLst>
          </p:cNvPr>
          <p:cNvPicPr>
            <a:picLocks noChangeAspect="1"/>
          </p:cNvPicPr>
          <p:nvPr/>
        </p:nvPicPr>
        <p:blipFill rotWithShape="1">
          <a:blip r:embed="rId3"/>
          <a:srcRect b="65566"/>
          <a:stretch/>
        </p:blipFill>
        <p:spPr>
          <a:xfrm>
            <a:off x="6342457" y="1271287"/>
            <a:ext cx="4963218" cy="1485982"/>
          </a:xfrm>
          <a:prstGeom prst="rect">
            <a:avLst/>
          </a:prstGeom>
        </p:spPr>
      </p:pic>
      <p:pic>
        <p:nvPicPr>
          <p:cNvPr id="2" name="Picture 1">
            <a:extLst>
              <a:ext uri="{FF2B5EF4-FFF2-40B4-BE49-F238E27FC236}">
                <a16:creationId xmlns:a16="http://schemas.microsoft.com/office/drawing/2014/main" id="{EAA15B07-57F0-412A-6F60-E16346316948}"/>
              </a:ext>
            </a:extLst>
          </p:cNvPr>
          <p:cNvPicPr>
            <a:picLocks noChangeAspect="1"/>
          </p:cNvPicPr>
          <p:nvPr/>
        </p:nvPicPr>
        <p:blipFill rotWithShape="1">
          <a:blip r:embed="rId3"/>
          <a:srcRect t="65913"/>
          <a:stretch/>
        </p:blipFill>
        <p:spPr>
          <a:xfrm>
            <a:off x="6415864" y="4243982"/>
            <a:ext cx="4963218" cy="1471018"/>
          </a:xfrm>
          <a:prstGeom prst="rect">
            <a:avLst/>
          </a:prstGeom>
        </p:spPr>
      </p:pic>
      <p:pic>
        <p:nvPicPr>
          <p:cNvPr id="3" name="Picture 2">
            <a:extLst>
              <a:ext uri="{FF2B5EF4-FFF2-40B4-BE49-F238E27FC236}">
                <a16:creationId xmlns:a16="http://schemas.microsoft.com/office/drawing/2014/main" id="{07C6F61F-C7D7-3FCD-0552-2353B882F6F0}"/>
              </a:ext>
            </a:extLst>
          </p:cNvPr>
          <p:cNvPicPr>
            <a:picLocks noChangeAspect="1"/>
          </p:cNvPicPr>
          <p:nvPr/>
        </p:nvPicPr>
        <p:blipFill rotWithShape="1">
          <a:blip r:embed="rId3"/>
          <a:srcRect t="33837" b="33890"/>
          <a:stretch/>
        </p:blipFill>
        <p:spPr>
          <a:xfrm>
            <a:off x="6415864" y="2810023"/>
            <a:ext cx="4963218" cy="1392701"/>
          </a:xfrm>
          <a:prstGeom prst="rect">
            <a:avLst/>
          </a:prstGeom>
        </p:spPr>
      </p:pic>
    </p:spTree>
    <p:extLst>
      <p:ext uri="{BB962C8B-B14F-4D97-AF65-F5344CB8AC3E}">
        <p14:creationId xmlns:p14="http://schemas.microsoft.com/office/powerpoint/2010/main" val="10772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logo of a tree&#10;&#10;Description automatically generated">
            <a:extLst>
              <a:ext uri="{FF2B5EF4-FFF2-40B4-BE49-F238E27FC236}">
                <a16:creationId xmlns:a16="http://schemas.microsoft.com/office/drawing/2014/main" id="{91A6A2AC-E935-D294-65DD-0187C971B0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606"/>
          <a:stretch/>
        </p:blipFill>
        <p:spPr bwMode="auto">
          <a:xfrm>
            <a:off x="781881" y="1767083"/>
            <a:ext cx="2542674" cy="3323833"/>
          </a:xfrm>
          <a:prstGeom prst="rect">
            <a:avLst/>
          </a:prstGeom>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CF404274-F997-647E-19B2-99CD661FA96D}"/>
              </a:ext>
            </a:extLst>
          </p:cNvPr>
          <p:cNvSpPr txBox="1"/>
          <p:nvPr/>
        </p:nvSpPr>
        <p:spPr>
          <a:xfrm>
            <a:off x="3457576" y="901148"/>
            <a:ext cx="7952544" cy="5047536"/>
          </a:xfrm>
          <a:prstGeom prst="rect">
            <a:avLst/>
          </a:prstGeom>
          <a:solidFill>
            <a:schemeClr val="bg1"/>
          </a:solidFill>
        </p:spPr>
        <p:txBody>
          <a:bodyPr wrap="square" rtlCol="0">
            <a:spAutoFit/>
          </a:bodyPr>
          <a:lstStyle/>
          <a:p>
            <a:r>
              <a:rPr lang="en-GB" sz="3200" b="1"/>
              <a:t>Meet the team!</a:t>
            </a:r>
          </a:p>
          <a:p>
            <a:endParaRPr lang="en-GB"/>
          </a:p>
          <a:p>
            <a:r>
              <a:rPr lang="en-GB" sz="2400" b="1"/>
              <a:t>Class Teachers:</a:t>
            </a:r>
          </a:p>
          <a:p>
            <a:r>
              <a:rPr lang="en-GB" sz="2400"/>
              <a:t>Year 1: Miss Hudson </a:t>
            </a:r>
          </a:p>
          <a:p>
            <a:r>
              <a:rPr lang="en-GB" sz="2400"/>
              <a:t>Year 2: Mrs Atterton (Mon-Weds) Mrs Marriott (Thurs-Fri)</a:t>
            </a:r>
          </a:p>
          <a:p>
            <a:endParaRPr lang="en-GB" sz="2400" b="1"/>
          </a:p>
          <a:p>
            <a:r>
              <a:rPr lang="en-GB" sz="2400" b="1"/>
              <a:t>Learning Support Assistant(s): </a:t>
            </a:r>
          </a:p>
          <a:p>
            <a:r>
              <a:rPr lang="en-GB" sz="2400"/>
              <a:t>Year 1: Miss Simpson</a:t>
            </a:r>
          </a:p>
          <a:p>
            <a:r>
              <a:rPr lang="en-GB" sz="2400"/>
              <a:t>Year 2: Miss Baker</a:t>
            </a:r>
          </a:p>
          <a:p>
            <a:endParaRPr lang="en-GB" sz="2400"/>
          </a:p>
          <a:p>
            <a:r>
              <a:rPr lang="en-GB" sz="2000"/>
              <a:t>The children will be taught by Miss Collins for RE and by Mr Templeton for PE and Sport as part of the teachers’ planning, preparation and assessment time.</a:t>
            </a:r>
          </a:p>
          <a:p>
            <a:r>
              <a:rPr lang="en-GB" sz="2000"/>
              <a:t>Year 1 – Thursday             Year 2 – Wednesday </a:t>
            </a:r>
          </a:p>
        </p:txBody>
      </p:sp>
    </p:spTree>
    <p:extLst>
      <p:ext uri="{BB962C8B-B14F-4D97-AF65-F5344CB8AC3E}">
        <p14:creationId xmlns:p14="http://schemas.microsoft.com/office/powerpoint/2010/main" val="1666290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463774C-BEE8-482F-BEEC-02102E9D5BD0}"/>
              </a:ext>
            </a:extLst>
          </p:cNvPr>
          <p:cNvSpPr txBox="1"/>
          <p:nvPr/>
        </p:nvSpPr>
        <p:spPr>
          <a:xfrm>
            <a:off x="610536" y="1705749"/>
            <a:ext cx="4992408" cy="3785652"/>
          </a:xfrm>
          <a:prstGeom prst="rect">
            <a:avLst/>
          </a:prstGeom>
          <a:noFill/>
        </p:spPr>
        <p:txBody>
          <a:bodyPr wrap="square">
            <a:spAutoFit/>
          </a:bodyPr>
          <a:lstStyle/>
          <a:p>
            <a:pPr marL="342900" indent="-342900">
              <a:buFontTx/>
              <a:buChar char="-"/>
            </a:pPr>
            <a:r>
              <a:rPr lang="en-GB" sz="2000"/>
              <a:t>We expect children to attend school every day, unless they are really not well enough to. </a:t>
            </a:r>
          </a:p>
          <a:p>
            <a:pPr marL="342900" indent="-342900">
              <a:buFontTx/>
              <a:buChar char="-"/>
            </a:pPr>
            <a:r>
              <a:rPr lang="en-GB" sz="2000"/>
              <a:t>We believe that children who attend school regularly are more likely to feel settled in school, maintain friendships, keep up with their learning and gain the greatest benefit from their education. </a:t>
            </a:r>
          </a:p>
          <a:p>
            <a:pPr marL="342900" indent="-342900">
              <a:buFontTx/>
              <a:buChar char="-"/>
            </a:pPr>
            <a:r>
              <a:rPr lang="en-GB" sz="2000"/>
              <a:t>Please make sure that your child is in school on time (by 8:45am) so that they can start their school day along with their peers.</a:t>
            </a:r>
            <a:endParaRPr lang="en-GB" sz="4000" b="1">
              <a:solidFill>
                <a:srgbClr val="660033"/>
              </a:solidFill>
            </a:endParaRPr>
          </a:p>
        </p:txBody>
      </p:sp>
      <p:sp>
        <p:nvSpPr>
          <p:cNvPr id="4" name="Rectangle 3">
            <a:extLst>
              <a:ext uri="{FF2B5EF4-FFF2-40B4-BE49-F238E27FC236}">
                <a16:creationId xmlns:a16="http://schemas.microsoft.com/office/drawing/2014/main" id="{E01C2CE0-13C3-AED1-3E8A-C1A415F23B99}"/>
              </a:ext>
            </a:extLst>
          </p:cNvPr>
          <p:cNvSpPr/>
          <p:nvPr/>
        </p:nvSpPr>
        <p:spPr>
          <a:xfrm>
            <a:off x="5923722" y="1143000"/>
            <a:ext cx="289754" cy="562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610536" y="581144"/>
            <a:ext cx="10821281" cy="923330"/>
          </a:xfrm>
          <a:prstGeom prst="rect">
            <a:avLst/>
          </a:prstGeom>
          <a:noFill/>
        </p:spPr>
        <p:txBody>
          <a:bodyPr wrap="square" rtlCol="0">
            <a:spAutoFit/>
          </a:bodyPr>
          <a:lstStyle/>
          <a:p>
            <a:r>
              <a:rPr lang="en-GB" sz="5400" b="1"/>
              <a:t>Attendance and punctuality </a:t>
            </a:r>
          </a:p>
        </p:txBody>
      </p:sp>
      <p:pic>
        <p:nvPicPr>
          <p:cNvPr id="7" name="Picture 6">
            <a:extLst>
              <a:ext uri="{FF2B5EF4-FFF2-40B4-BE49-F238E27FC236}">
                <a16:creationId xmlns:a16="http://schemas.microsoft.com/office/drawing/2014/main" id="{48C93122-FF06-2FF9-7FAB-2AB32E9E7C87}"/>
              </a:ext>
            </a:extLst>
          </p:cNvPr>
          <p:cNvPicPr>
            <a:picLocks noChangeAspect="1"/>
          </p:cNvPicPr>
          <p:nvPr/>
        </p:nvPicPr>
        <p:blipFill>
          <a:blip r:embed="rId2"/>
          <a:stretch>
            <a:fillRect/>
          </a:stretch>
        </p:blipFill>
        <p:spPr>
          <a:xfrm>
            <a:off x="6112043" y="1606303"/>
            <a:ext cx="5602943" cy="1797170"/>
          </a:xfrm>
          <a:prstGeom prst="rect">
            <a:avLst/>
          </a:prstGeom>
        </p:spPr>
      </p:pic>
      <p:pic>
        <p:nvPicPr>
          <p:cNvPr id="9" name="Picture 8">
            <a:extLst>
              <a:ext uri="{FF2B5EF4-FFF2-40B4-BE49-F238E27FC236}">
                <a16:creationId xmlns:a16="http://schemas.microsoft.com/office/drawing/2014/main" id="{8F23144F-B1D0-9707-FD42-25173F7A4F06}"/>
              </a:ext>
            </a:extLst>
          </p:cNvPr>
          <p:cNvPicPr>
            <a:picLocks noChangeAspect="1"/>
          </p:cNvPicPr>
          <p:nvPr/>
        </p:nvPicPr>
        <p:blipFill>
          <a:blip r:embed="rId3"/>
          <a:stretch>
            <a:fillRect/>
          </a:stretch>
        </p:blipFill>
        <p:spPr>
          <a:xfrm>
            <a:off x="6213476" y="3454528"/>
            <a:ext cx="5501509" cy="2075208"/>
          </a:xfrm>
          <a:prstGeom prst="rect">
            <a:avLst/>
          </a:prstGeom>
        </p:spPr>
      </p:pic>
      <p:pic>
        <p:nvPicPr>
          <p:cNvPr id="13" name="Picture 12">
            <a:extLst>
              <a:ext uri="{FF2B5EF4-FFF2-40B4-BE49-F238E27FC236}">
                <a16:creationId xmlns:a16="http://schemas.microsoft.com/office/drawing/2014/main" id="{DC4F0E7E-CD42-DCA7-2FF5-116592EEC16F}"/>
              </a:ext>
            </a:extLst>
          </p:cNvPr>
          <p:cNvPicPr>
            <a:picLocks noChangeAspect="1"/>
          </p:cNvPicPr>
          <p:nvPr/>
        </p:nvPicPr>
        <p:blipFill>
          <a:blip r:embed="rId4"/>
          <a:stretch>
            <a:fillRect/>
          </a:stretch>
        </p:blipFill>
        <p:spPr>
          <a:xfrm>
            <a:off x="6236195" y="5500657"/>
            <a:ext cx="5302830" cy="428685"/>
          </a:xfrm>
          <a:prstGeom prst="rect">
            <a:avLst/>
          </a:prstGeom>
        </p:spPr>
      </p:pic>
    </p:spTree>
    <p:extLst>
      <p:ext uri="{BB962C8B-B14F-4D97-AF65-F5344CB8AC3E}">
        <p14:creationId xmlns:p14="http://schemas.microsoft.com/office/powerpoint/2010/main" val="12069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1C2CE0-13C3-AED1-3E8A-C1A415F23B99}"/>
              </a:ext>
            </a:extLst>
          </p:cNvPr>
          <p:cNvSpPr/>
          <p:nvPr/>
        </p:nvSpPr>
        <p:spPr>
          <a:xfrm>
            <a:off x="5923722" y="1143000"/>
            <a:ext cx="289754" cy="5627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FFDE5CC-479D-89FB-187A-3C2B1EFD88C8}"/>
              </a:ext>
            </a:extLst>
          </p:cNvPr>
          <p:cNvSpPr txBox="1"/>
          <p:nvPr/>
        </p:nvSpPr>
        <p:spPr>
          <a:xfrm>
            <a:off x="610536" y="581144"/>
            <a:ext cx="10821281" cy="923330"/>
          </a:xfrm>
          <a:prstGeom prst="rect">
            <a:avLst/>
          </a:prstGeom>
          <a:noFill/>
        </p:spPr>
        <p:txBody>
          <a:bodyPr wrap="square" rtlCol="0">
            <a:spAutoFit/>
          </a:bodyPr>
          <a:lstStyle/>
          <a:p>
            <a:r>
              <a:rPr lang="en-GB" sz="5400" b="1"/>
              <a:t>Curriculum Overviews</a:t>
            </a:r>
          </a:p>
        </p:txBody>
      </p:sp>
      <p:sp>
        <p:nvSpPr>
          <p:cNvPr id="6" name="TextBox 5">
            <a:extLst>
              <a:ext uri="{FF2B5EF4-FFF2-40B4-BE49-F238E27FC236}">
                <a16:creationId xmlns:a16="http://schemas.microsoft.com/office/drawing/2014/main" id="{EA28B423-DD56-FA08-F0F1-A36C9200057F}"/>
              </a:ext>
            </a:extLst>
          </p:cNvPr>
          <p:cNvSpPr txBox="1"/>
          <p:nvPr/>
        </p:nvSpPr>
        <p:spPr>
          <a:xfrm>
            <a:off x="849044" y="2305615"/>
            <a:ext cx="4992408" cy="2246769"/>
          </a:xfrm>
          <a:prstGeom prst="rect">
            <a:avLst/>
          </a:prstGeom>
          <a:noFill/>
        </p:spPr>
        <p:txBody>
          <a:bodyPr wrap="square">
            <a:spAutoFit/>
          </a:bodyPr>
          <a:lstStyle/>
          <a:p>
            <a:pPr marL="342900" indent="-342900">
              <a:buFontTx/>
              <a:buChar char="-"/>
            </a:pPr>
            <a:r>
              <a:rPr lang="en-GB" sz="2000"/>
              <a:t>To enable parents to understand what their children are learning in school, a curriculum overview document will be sent home each half-term via MCAS. </a:t>
            </a:r>
          </a:p>
          <a:p>
            <a:pPr marL="342900" indent="-342900">
              <a:buFontTx/>
              <a:buChar char="-"/>
            </a:pPr>
            <a:r>
              <a:rPr lang="en-GB" sz="2000"/>
              <a:t>There will be a short description about each subject and may include important vocabulary, key questions or focus artists. </a:t>
            </a:r>
          </a:p>
        </p:txBody>
      </p:sp>
      <p:pic>
        <p:nvPicPr>
          <p:cNvPr id="8" name="Picture 7">
            <a:extLst>
              <a:ext uri="{FF2B5EF4-FFF2-40B4-BE49-F238E27FC236}">
                <a16:creationId xmlns:a16="http://schemas.microsoft.com/office/drawing/2014/main" id="{21C50EB7-FB73-1DEA-F11B-0FEC90C16F4F}"/>
              </a:ext>
            </a:extLst>
          </p:cNvPr>
          <p:cNvPicPr>
            <a:picLocks noChangeAspect="1"/>
          </p:cNvPicPr>
          <p:nvPr/>
        </p:nvPicPr>
        <p:blipFill>
          <a:blip r:embed="rId2"/>
          <a:stretch>
            <a:fillRect/>
          </a:stretch>
        </p:blipFill>
        <p:spPr>
          <a:xfrm>
            <a:off x="6213476" y="1826673"/>
            <a:ext cx="5193951" cy="3364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156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ECC2159-C704-7EC6-F411-707DC7CE32AF}"/>
              </a:ext>
            </a:extLst>
          </p:cNvPr>
          <p:cNvSpPr/>
          <p:nvPr/>
        </p:nvSpPr>
        <p:spPr>
          <a:xfrm>
            <a:off x="5940120" y="1143000"/>
            <a:ext cx="314906" cy="4992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728053" y="681335"/>
            <a:ext cx="9206541" cy="923330"/>
          </a:xfrm>
          <a:prstGeom prst="rect">
            <a:avLst/>
          </a:prstGeom>
          <a:noFill/>
        </p:spPr>
        <p:txBody>
          <a:bodyPr wrap="square" rtlCol="0">
            <a:spAutoFit/>
          </a:bodyPr>
          <a:lstStyle/>
          <a:p>
            <a:r>
              <a:rPr lang="en-GB" sz="5400" b="1">
                <a:latin typeface="+mn-lt"/>
              </a:rPr>
              <a:t>The importance of reading</a:t>
            </a:r>
            <a:endParaRPr lang="en-GB" sz="5400" b="1"/>
          </a:p>
        </p:txBody>
      </p:sp>
      <p:sp>
        <p:nvSpPr>
          <p:cNvPr id="3" name="Content Placeholder 2">
            <a:extLst>
              <a:ext uri="{FF2B5EF4-FFF2-40B4-BE49-F238E27FC236}">
                <a16:creationId xmlns:a16="http://schemas.microsoft.com/office/drawing/2014/main" id="{795FFD61-799C-C2D6-8431-DC90336372DA}"/>
              </a:ext>
            </a:extLst>
          </p:cNvPr>
          <p:cNvSpPr txBox="1">
            <a:spLocks/>
          </p:cNvSpPr>
          <p:nvPr/>
        </p:nvSpPr>
        <p:spPr>
          <a:xfrm>
            <a:off x="644040" y="1563678"/>
            <a:ext cx="9206542"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000">
              <a:latin typeface="Calibri" panose="020F0502020204030204" pitchFamily="34" charset="0"/>
              <a:cs typeface="Calibri" panose="020F0502020204030204" pitchFamily="34" charset="0"/>
            </a:endParaRPr>
          </a:p>
          <a:p>
            <a:pPr marL="0" indent="0" algn="l">
              <a:buNone/>
            </a:pPr>
            <a:r>
              <a:rPr lang="en-GB" sz="2400">
                <a:solidFill>
                  <a:schemeClr val="tx1"/>
                </a:solidFill>
                <a:cs typeface="Calibri Light" panose="020F0302020204030204" pitchFamily="34" charset="0"/>
              </a:rPr>
              <a:t>We can’t stress enough the importance of your child learning to read.</a:t>
            </a:r>
          </a:p>
          <a:p>
            <a:pPr marL="0" indent="0" algn="l">
              <a:buNone/>
            </a:pPr>
            <a:r>
              <a:rPr lang="en-GB" sz="2400">
                <a:solidFill>
                  <a:schemeClr val="tx1"/>
                </a:solidFill>
                <a:cs typeface="Calibri Light" panose="020F0302020204030204" pitchFamily="34" charset="0"/>
              </a:rPr>
              <a:t>It has been proven that children who read more and become good readers make better academic progress at school and beyond. </a:t>
            </a:r>
          </a:p>
          <a:p>
            <a:pPr marL="0" indent="0" algn="l">
              <a:buNone/>
            </a:pPr>
            <a:r>
              <a:rPr lang="en-GB" sz="2400">
                <a:solidFill>
                  <a:schemeClr val="tx1"/>
                </a:solidFill>
                <a:cs typeface="Calibri Light" panose="020F0302020204030204" pitchFamily="34" charset="0"/>
              </a:rPr>
              <a:t>Reading is necessary to access all areas of the curriculum. </a:t>
            </a:r>
          </a:p>
          <a:p>
            <a:pPr marL="0" indent="0" algn="l">
              <a:buNone/>
            </a:pPr>
            <a:r>
              <a:rPr lang="en-GB" sz="2400">
                <a:solidFill>
                  <a:schemeClr val="tx1"/>
                </a:solidFill>
                <a:cs typeface="Calibri Light" panose="020F0302020204030204" pitchFamily="34" charset="0"/>
              </a:rPr>
              <a:t>Importantly, children who read have three times better mental wellbeing than their peers who don’t.  Reading is relaxing and offers time away from hectic modern lives.</a:t>
            </a:r>
            <a:endParaRPr lang="en-GB" sz="2400">
              <a:solidFill>
                <a:srgbClr val="FF0000"/>
              </a:solidFill>
              <a:cs typeface="Calibri Light" panose="020F0302020204030204" pitchFamily="34" charset="0"/>
            </a:endParaRPr>
          </a:p>
        </p:txBody>
      </p:sp>
      <p:pic>
        <p:nvPicPr>
          <p:cNvPr id="5" name="Picture 4">
            <a:extLst>
              <a:ext uri="{FF2B5EF4-FFF2-40B4-BE49-F238E27FC236}">
                <a16:creationId xmlns:a16="http://schemas.microsoft.com/office/drawing/2014/main" id="{3FD18AFC-4614-6656-12A4-E765B81FC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1606" y="681335"/>
            <a:ext cx="958030" cy="1344175"/>
          </a:xfrm>
          <a:prstGeom prst="rect">
            <a:avLst/>
          </a:prstGeom>
        </p:spPr>
      </p:pic>
    </p:spTree>
    <p:extLst>
      <p:ext uri="{BB962C8B-B14F-4D97-AF65-F5344CB8AC3E}">
        <p14:creationId xmlns:p14="http://schemas.microsoft.com/office/powerpoint/2010/main" val="72143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726147" y="565378"/>
            <a:ext cx="4876799" cy="923330"/>
          </a:xfrm>
          <a:prstGeom prst="rect">
            <a:avLst/>
          </a:prstGeom>
          <a:noFill/>
        </p:spPr>
        <p:txBody>
          <a:bodyPr wrap="square" rtlCol="0">
            <a:spAutoFit/>
          </a:bodyPr>
          <a:lstStyle/>
          <a:p>
            <a:r>
              <a:rPr lang="en-GB" sz="5400" b="1"/>
              <a:t>Phonics</a:t>
            </a:r>
          </a:p>
        </p:txBody>
      </p:sp>
      <p:pic>
        <p:nvPicPr>
          <p:cNvPr id="3" name="Picture 2" descr="La Moye School - Read Write Inc">
            <a:extLst>
              <a:ext uri="{FF2B5EF4-FFF2-40B4-BE49-F238E27FC236}">
                <a16:creationId xmlns:a16="http://schemas.microsoft.com/office/drawing/2014/main" id="{D8D9868D-8E32-6C48-3A0D-4730F38C5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56885">
            <a:off x="6858393" y="3430292"/>
            <a:ext cx="3762808" cy="18814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F5E04B1-0657-76E4-09C6-6570F82187D8}"/>
              </a:ext>
            </a:extLst>
          </p:cNvPr>
          <p:cNvSpPr txBox="1">
            <a:spLocks noChangeArrowheads="1"/>
          </p:cNvSpPr>
          <p:nvPr/>
        </p:nvSpPr>
        <p:spPr>
          <a:xfrm>
            <a:off x="477012" y="1593086"/>
            <a:ext cx="5570862" cy="4237871"/>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defRPr/>
            </a:pPr>
            <a:r>
              <a:rPr lang="en-GB" altLang="en-US" sz="2000">
                <a:solidFill>
                  <a:schemeClr val="tx1"/>
                </a:solidFill>
              </a:rPr>
              <a:t>At Nerrols, we are passionate about creating a lifelong love of reading and giving children the skills they need to become confident and competent readers. </a:t>
            </a:r>
          </a:p>
          <a:p>
            <a:pPr algn="l"/>
            <a:r>
              <a:rPr lang="en-GB" sz="2000">
                <a:solidFill>
                  <a:schemeClr val="tx1"/>
                </a:solidFill>
              </a:rPr>
              <a:t>Read Write Inc (RWI) is a complete literacy programme, which intertwines phonics, reading and writing teaching to build the children’s phonic knowledge and give them opportunities to apply this knowledge at their level. </a:t>
            </a:r>
          </a:p>
          <a:p>
            <a:pPr algn="l"/>
            <a:r>
              <a:rPr lang="en-GB" sz="2000">
                <a:solidFill>
                  <a:schemeClr val="tx1"/>
                </a:solidFill>
              </a:rPr>
              <a:t>RWI teaches children to read accurately and fluently allowing them to build their vocabulary and develop their comprehension skills. They learn to form each letter correctly, spell accurately and compose their ideas for writing. </a:t>
            </a:r>
          </a:p>
          <a:p>
            <a:pPr algn="l">
              <a:defRPr/>
            </a:pPr>
            <a:endParaRPr lang="en-GB" altLang="en-US" sz="2000">
              <a:solidFill>
                <a:schemeClr val="tx1">
                  <a:lumMod val="75000"/>
                  <a:lumOff val="25000"/>
                </a:schemeClr>
              </a:solidFill>
            </a:endParaRPr>
          </a:p>
          <a:p>
            <a:pPr algn="l">
              <a:defRPr/>
            </a:pPr>
            <a:endParaRPr lang="en-GB" altLang="en-US" sz="2000" i="1"/>
          </a:p>
          <a:p>
            <a:pPr algn="l">
              <a:buFont typeface="Wingdings" panose="05000000000000000000" pitchFamily="2" charset="2"/>
              <a:buNone/>
              <a:defRPr/>
            </a:pPr>
            <a:endParaRPr lang="en-GB" altLang="en-US" sz="2000" i="1"/>
          </a:p>
          <a:p>
            <a:pPr algn="l">
              <a:buFont typeface="Wingdings" panose="05000000000000000000" pitchFamily="2" charset="2"/>
              <a:buNone/>
              <a:defRPr/>
            </a:pPr>
            <a:endParaRPr lang="en-GB" sz="2000" i="1"/>
          </a:p>
          <a:p>
            <a:pPr algn="l">
              <a:buFont typeface="Wingdings" panose="05000000000000000000" pitchFamily="2" charset="2"/>
              <a:buNone/>
              <a:defRPr/>
            </a:pPr>
            <a:endParaRPr lang="en-US" altLang="en-US" sz="2000">
              <a:solidFill>
                <a:srgbClr val="000000"/>
              </a:solidFill>
            </a:endParaRPr>
          </a:p>
          <a:p>
            <a:pPr algn="l">
              <a:buFont typeface="Wingdings" panose="05000000000000000000" pitchFamily="2" charset="2"/>
              <a:buNone/>
              <a:defRPr/>
            </a:pPr>
            <a:endParaRPr lang="en-GB" altLang="en-US" sz="2000"/>
          </a:p>
        </p:txBody>
      </p:sp>
      <p:sp>
        <p:nvSpPr>
          <p:cNvPr id="6" name="Rectangle 5">
            <a:extLst>
              <a:ext uri="{FF2B5EF4-FFF2-40B4-BE49-F238E27FC236}">
                <a16:creationId xmlns:a16="http://schemas.microsoft.com/office/drawing/2014/main" id="{E4B1C7EA-4DA6-42FF-62EB-3223017DB0E1}"/>
              </a:ext>
            </a:extLst>
          </p:cNvPr>
          <p:cNvSpPr/>
          <p:nvPr/>
        </p:nvSpPr>
        <p:spPr>
          <a:xfrm>
            <a:off x="6273361" y="753182"/>
            <a:ext cx="5309038" cy="3077766"/>
          </a:xfrm>
          <a:prstGeom prst="rect">
            <a:avLst/>
          </a:prstGeom>
        </p:spPr>
        <p:txBody>
          <a:bodyPr wrap="square">
            <a:spAutoFit/>
          </a:bodyPr>
          <a:lstStyle/>
          <a:p>
            <a:r>
              <a:rPr lang="en-GB" sz="2000" b="0">
                <a:solidFill>
                  <a:srgbClr val="201F1E"/>
                </a:solidFill>
                <a:effectLst/>
                <a:latin typeface="Calibri" panose="020F0502020204030204" pitchFamily="34" charset="0"/>
              </a:rPr>
              <a:t>The Read Write, Inc. programme is taught in homogenous groups to ensure teaching is tailored and targeted to the children’s needs</a:t>
            </a:r>
            <a:r>
              <a:rPr lang="en-GB" sz="2000" b="0" i="1">
                <a:solidFill>
                  <a:srgbClr val="201F1E"/>
                </a:solidFill>
                <a:effectLst/>
                <a:latin typeface="Calibri" panose="020F0502020204030204" pitchFamily="34" charset="0"/>
              </a:rPr>
              <a:t>.</a:t>
            </a:r>
          </a:p>
          <a:p>
            <a:endParaRPr lang="en-GB" sz="2000" i="1">
              <a:solidFill>
                <a:srgbClr val="201F1E"/>
              </a:solidFill>
              <a:latin typeface="Calibri" panose="020F0502020204030204" pitchFamily="34" charset="0"/>
            </a:endParaRPr>
          </a:p>
          <a:p>
            <a:r>
              <a:rPr lang="en-GB" sz="2000">
                <a:solidFill>
                  <a:srgbClr val="201F1E"/>
                </a:solidFill>
                <a:latin typeface="Calibri" panose="020F0502020204030204" pitchFamily="34" charset="0"/>
              </a:rPr>
              <a:t>At the end of every half term, the children will be assessed on their reading and put into phonics groups across Year 1 and 2.</a:t>
            </a:r>
          </a:p>
          <a:p>
            <a:endParaRPr lang="en-GB" b="0" i="1">
              <a:solidFill>
                <a:srgbClr val="201F1E"/>
              </a:solidFill>
              <a:effectLst/>
              <a:latin typeface="Calibri" panose="020F0502020204030204" pitchFamily="34" charset="0"/>
            </a:endParaRPr>
          </a:p>
          <a:p>
            <a:endParaRPr lang="en-GB" i="1">
              <a:solidFill>
                <a:srgbClr val="201F1E"/>
              </a:solidFill>
              <a:latin typeface="Calibri" panose="020F0502020204030204" pitchFamily="34" charset="0"/>
            </a:endParaRPr>
          </a:p>
          <a:p>
            <a:r>
              <a:rPr lang="en-GB" b="0" i="1">
                <a:solidFill>
                  <a:srgbClr val="201F1E"/>
                </a:solidFill>
                <a:effectLst/>
                <a:latin typeface="Calibri" panose="020F0502020204030204" pitchFamily="34" charset="0"/>
              </a:rPr>
              <a:t> </a:t>
            </a:r>
            <a:endParaRPr lang="en-GB"/>
          </a:p>
        </p:txBody>
      </p:sp>
    </p:spTree>
    <p:extLst>
      <p:ext uri="{BB962C8B-B14F-4D97-AF65-F5344CB8AC3E}">
        <p14:creationId xmlns:p14="http://schemas.microsoft.com/office/powerpoint/2010/main" val="8011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descr="Carrant Brook Junior School - Reading">
            <a:extLst>
              <a:ext uri="{FF2B5EF4-FFF2-40B4-BE49-F238E27FC236}">
                <a16:creationId xmlns:a16="http://schemas.microsoft.com/office/drawing/2014/main" id="{3A195D12-6B9E-4C53-6325-74E14F1E4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582" y="3849678"/>
            <a:ext cx="1584728" cy="2238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ECC2159-C704-7EC6-F411-707DC7CE32AF}"/>
              </a:ext>
            </a:extLst>
          </p:cNvPr>
          <p:cNvSpPr/>
          <p:nvPr/>
        </p:nvSpPr>
        <p:spPr>
          <a:xfrm>
            <a:off x="5940120" y="1143000"/>
            <a:ext cx="314906" cy="4992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728053" y="681335"/>
            <a:ext cx="9206541" cy="923330"/>
          </a:xfrm>
          <a:prstGeom prst="rect">
            <a:avLst/>
          </a:prstGeom>
          <a:noFill/>
        </p:spPr>
        <p:txBody>
          <a:bodyPr wrap="square" rtlCol="0">
            <a:spAutoFit/>
          </a:bodyPr>
          <a:lstStyle/>
          <a:p>
            <a:r>
              <a:rPr lang="en-GB" sz="5400" b="1">
                <a:latin typeface="+mn-lt"/>
              </a:rPr>
              <a:t>Developing a love of reading</a:t>
            </a:r>
            <a:endParaRPr lang="en-GB" sz="5400" b="1"/>
          </a:p>
        </p:txBody>
      </p:sp>
      <p:sp>
        <p:nvSpPr>
          <p:cNvPr id="3" name="Content Placeholder 2">
            <a:extLst>
              <a:ext uri="{FF2B5EF4-FFF2-40B4-BE49-F238E27FC236}">
                <a16:creationId xmlns:a16="http://schemas.microsoft.com/office/drawing/2014/main" id="{795FFD61-799C-C2D6-8431-DC90336372DA}"/>
              </a:ext>
            </a:extLst>
          </p:cNvPr>
          <p:cNvSpPr txBox="1">
            <a:spLocks/>
          </p:cNvSpPr>
          <p:nvPr/>
        </p:nvSpPr>
        <p:spPr>
          <a:xfrm>
            <a:off x="644040" y="1563678"/>
            <a:ext cx="9206542"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000">
              <a:latin typeface="Calibri" panose="020F0502020204030204" pitchFamily="34" charset="0"/>
              <a:cs typeface="Calibri" panose="020F0502020204030204" pitchFamily="34" charset="0"/>
            </a:endParaRPr>
          </a:p>
          <a:p>
            <a:pPr algn="l"/>
            <a:r>
              <a:rPr lang="en-GB" sz="2000">
                <a:cs typeface="Calibri Light" panose="020F0302020204030204" pitchFamily="34" charset="0"/>
              </a:rPr>
              <a:t>Ensure that reading has a high profile in your home and is seen as important.</a:t>
            </a:r>
          </a:p>
          <a:p>
            <a:pPr algn="l"/>
            <a:r>
              <a:rPr lang="en-GB" sz="2000">
                <a:cs typeface="Calibri Light" panose="020F0302020204030204" pitchFamily="34" charset="0"/>
              </a:rPr>
              <a:t>Make your own reading visible to your child.</a:t>
            </a:r>
          </a:p>
          <a:p>
            <a:pPr algn="l"/>
            <a:r>
              <a:rPr lang="en-GB" sz="2000">
                <a:cs typeface="Calibri Light" panose="020F0302020204030204" pitchFamily="34" charset="0"/>
              </a:rPr>
              <a:t>Make time for reading every day.</a:t>
            </a:r>
          </a:p>
          <a:p>
            <a:pPr algn="l"/>
            <a:r>
              <a:rPr lang="en-GB" sz="2000">
                <a:cs typeface="Calibri Light" panose="020F0302020204030204" pitchFamily="34" charset="0"/>
              </a:rPr>
              <a:t>Make reading part of the bedtime routine for your child.</a:t>
            </a:r>
            <a:endParaRPr lang="en-GB" sz="2000">
              <a:solidFill>
                <a:srgbClr val="FF0000"/>
              </a:solidFill>
              <a:cs typeface="Calibri Light" panose="020F0302020204030204" pitchFamily="34" charset="0"/>
            </a:endParaRPr>
          </a:p>
          <a:p>
            <a:pPr algn="l"/>
            <a:r>
              <a:rPr lang="en-GB" sz="2000">
                <a:cs typeface="Calibri Light" panose="020F0302020204030204" pitchFamily="34" charset="0"/>
              </a:rPr>
              <a:t>Be enthusiastic about reading to your child.  Show them that you really look forward to it. </a:t>
            </a:r>
          </a:p>
          <a:p>
            <a:pPr algn="l"/>
            <a:r>
              <a:rPr lang="en-GB" sz="2000">
                <a:cs typeface="Calibri Light" panose="020F0302020204030204" pitchFamily="34" charset="0"/>
              </a:rPr>
              <a:t>Read lots of different books and read the same story time and time again if they ask for it!</a:t>
            </a:r>
          </a:p>
          <a:p>
            <a:pPr algn="l"/>
            <a:r>
              <a:rPr lang="en-GB" sz="2000">
                <a:cs typeface="Calibri Light" panose="020F0302020204030204" pitchFamily="34" charset="0"/>
              </a:rPr>
              <a:t>Talk about the books with your child.  Who is their favourite character? Which was their best part?  What might happen next? What is happening in the picture?</a:t>
            </a:r>
          </a:p>
          <a:p>
            <a:pPr algn="l"/>
            <a:r>
              <a:rPr lang="en-GB" sz="2000">
                <a:cs typeface="Calibri Light" panose="020F0302020204030204" pitchFamily="34" charset="0"/>
              </a:rPr>
              <a:t>Join the library and ask the librarians for advice about books.</a:t>
            </a:r>
          </a:p>
        </p:txBody>
      </p:sp>
      <p:pic>
        <p:nvPicPr>
          <p:cNvPr id="5" name="Picture 4">
            <a:extLst>
              <a:ext uri="{FF2B5EF4-FFF2-40B4-BE49-F238E27FC236}">
                <a16:creationId xmlns:a16="http://schemas.microsoft.com/office/drawing/2014/main" id="{3FD18AFC-4614-6656-12A4-E765B81FC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1606" y="681335"/>
            <a:ext cx="958030" cy="1344175"/>
          </a:xfrm>
          <a:prstGeom prst="rect">
            <a:avLst/>
          </a:prstGeom>
        </p:spPr>
      </p:pic>
    </p:spTree>
    <p:extLst>
      <p:ext uri="{BB962C8B-B14F-4D97-AF65-F5344CB8AC3E}">
        <p14:creationId xmlns:p14="http://schemas.microsoft.com/office/powerpoint/2010/main" val="8870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F404274-F997-647E-19B2-99CD661FA96D}"/>
              </a:ext>
            </a:extLst>
          </p:cNvPr>
          <p:cNvSpPr txBox="1"/>
          <p:nvPr/>
        </p:nvSpPr>
        <p:spPr>
          <a:xfrm>
            <a:off x="701402" y="306815"/>
            <a:ext cx="10821281" cy="923330"/>
          </a:xfrm>
          <a:prstGeom prst="rect">
            <a:avLst/>
          </a:prstGeom>
          <a:noFill/>
        </p:spPr>
        <p:txBody>
          <a:bodyPr wrap="square" rtlCol="0">
            <a:spAutoFit/>
          </a:bodyPr>
          <a:lstStyle/>
          <a:p>
            <a:r>
              <a:rPr lang="en-GB" sz="5400" b="1"/>
              <a:t>Homework</a:t>
            </a:r>
          </a:p>
        </p:txBody>
      </p:sp>
      <p:pic>
        <p:nvPicPr>
          <p:cNvPr id="3" name="Picture 2">
            <a:extLst>
              <a:ext uri="{FF2B5EF4-FFF2-40B4-BE49-F238E27FC236}">
                <a16:creationId xmlns:a16="http://schemas.microsoft.com/office/drawing/2014/main" id="{0557A285-878B-A9FE-29BB-D33D80DB812A}"/>
              </a:ext>
            </a:extLst>
          </p:cNvPr>
          <p:cNvPicPr>
            <a:picLocks noChangeAspect="1"/>
          </p:cNvPicPr>
          <p:nvPr/>
        </p:nvPicPr>
        <p:blipFill>
          <a:blip r:embed="rId2"/>
          <a:stretch>
            <a:fillRect/>
          </a:stretch>
        </p:blipFill>
        <p:spPr>
          <a:xfrm>
            <a:off x="7282992" y="1935366"/>
            <a:ext cx="4157184" cy="2882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4406014B-7D59-3EA2-7196-F6938A6F38AC}"/>
              </a:ext>
            </a:extLst>
          </p:cNvPr>
          <p:cNvSpPr txBox="1"/>
          <p:nvPr/>
        </p:nvSpPr>
        <p:spPr>
          <a:xfrm>
            <a:off x="6648450" y="1431420"/>
            <a:ext cx="3609975" cy="369332"/>
          </a:xfrm>
          <a:prstGeom prst="rect">
            <a:avLst/>
          </a:prstGeom>
          <a:noFill/>
        </p:spPr>
        <p:txBody>
          <a:bodyPr wrap="square" rtlCol="0">
            <a:spAutoFit/>
          </a:bodyPr>
          <a:lstStyle/>
          <a:p>
            <a:pPr algn="ctr"/>
            <a:r>
              <a:rPr lang="en-GB" b="1"/>
              <a:t>Wednesday 22nd October  </a:t>
            </a:r>
          </a:p>
        </p:txBody>
      </p:sp>
      <p:pic>
        <p:nvPicPr>
          <p:cNvPr id="7" name="Picture 6" descr="La Moye School - Read Write Inc">
            <a:extLst>
              <a:ext uri="{FF2B5EF4-FFF2-40B4-BE49-F238E27FC236}">
                <a16:creationId xmlns:a16="http://schemas.microsoft.com/office/drawing/2014/main" id="{2FDB50B0-CA16-AAB8-44BA-70FAC25C3E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56885">
            <a:off x="6444763" y="662788"/>
            <a:ext cx="1350041" cy="6750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9747BF3-2708-1057-FC6D-F7C25D471F58}"/>
              </a:ext>
            </a:extLst>
          </p:cNvPr>
          <p:cNvSpPr txBox="1"/>
          <p:nvPr/>
        </p:nvSpPr>
        <p:spPr>
          <a:xfrm>
            <a:off x="7005309" y="5345668"/>
            <a:ext cx="1757789" cy="369332"/>
          </a:xfrm>
          <a:prstGeom prst="rect">
            <a:avLst/>
          </a:prstGeom>
          <a:noFill/>
        </p:spPr>
        <p:txBody>
          <a:bodyPr wrap="none" rtlCol="0">
            <a:spAutoFit/>
          </a:bodyPr>
          <a:lstStyle/>
          <a:p>
            <a:r>
              <a:rPr lang="en-GB"/>
              <a:t>Year 2 </a:t>
            </a:r>
            <a:r>
              <a:rPr lang="en-GB" err="1"/>
              <a:t>MyMaths</a:t>
            </a:r>
            <a:endParaRPr lang="en-GB"/>
          </a:p>
        </p:txBody>
      </p:sp>
      <p:pic>
        <p:nvPicPr>
          <p:cNvPr id="11" name="Picture 10">
            <a:extLst>
              <a:ext uri="{FF2B5EF4-FFF2-40B4-BE49-F238E27FC236}">
                <a16:creationId xmlns:a16="http://schemas.microsoft.com/office/drawing/2014/main" id="{5B85F466-ECE8-0D7D-48A3-8040FFD5ED60}"/>
              </a:ext>
            </a:extLst>
          </p:cNvPr>
          <p:cNvPicPr>
            <a:picLocks noChangeAspect="1"/>
          </p:cNvPicPr>
          <p:nvPr/>
        </p:nvPicPr>
        <p:blipFill>
          <a:blip r:embed="rId4"/>
          <a:stretch>
            <a:fillRect/>
          </a:stretch>
        </p:blipFill>
        <p:spPr>
          <a:xfrm>
            <a:off x="8763098" y="5155002"/>
            <a:ext cx="2478271" cy="797206"/>
          </a:xfrm>
          <a:prstGeom prst="rect">
            <a:avLst/>
          </a:prstGeom>
        </p:spPr>
      </p:pic>
      <p:sp>
        <p:nvSpPr>
          <p:cNvPr id="15" name="Rectangle 14">
            <a:extLst>
              <a:ext uri="{FF2B5EF4-FFF2-40B4-BE49-F238E27FC236}">
                <a16:creationId xmlns:a16="http://schemas.microsoft.com/office/drawing/2014/main" id="{E4EF4D1A-347F-8A51-865A-A13BF796B396}"/>
              </a:ext>
            </a:extLst>
          </p:cNvPr>
          <p:cNvSpPr/>
          <p:nvPr/>
        </p:nvSpPr>
        <p:spPr>
          <a:xfrm>
            <a:off x="6079958" y="1143000"/>
            <a:ext cx="224383" cy="457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463774C-BEE8-482F-BEEC-02102E9D5BD0}"/>
              </a:ext>
            </a:extLst>
          </p:cNvPr>
          <p:cNvSpPr txBox="1"/>
          <p:nvPr/>
        </p:nvSpPr>
        <p:spPr>
          <a:xfrm>
            <a:off x="312939" y="1230145"/>
            <a:ext cx="6619352" cy="6124754"/>
          </a:xfrm>
          <a:prstGeom prst="rect">
            <a:avLst/>
          </a:prstGeom>
          <a:noFill/>
        </p:spPr>
        <p:txBody>
          <a:bodyPr wrap="square">
            <a:spAutoFit/>
          </a:bodyPr>
          <a:lstStyle/>
          <a:p>
            <a:pPr marL="285750" indent="-285750">
              <a:buFontTx/>
              <a:buChar char="-"/>
            </a:pPr>
            <a:r>
              <a:rPr lang="en-GB" sz="1600"/>
              <a:t>At Nerrols, we believe that homework is an opportunity for children to consolidate and develop fluency in their learning. It enables children to develop inquiry skills and lead discussion. The homework suggested by teachers is linked to learning which has recently taken place in the classroom – it is an integral part of learning, rather than an add-on. </a:t>
            </a:r>
          </a:p>
          <a:p>
            <a:pPr marL="285750" indent="-285750">
              <a:buFontTx/>
              <a:buChar char="-"/>
            </a:pPr>
            <a:r>
              <a:rPr lang="en-GB" sz="1600"/>
              <a:t>In Willow Class, children will receive half termly phonics QR code sheets, which should be scanned each week to practice the phonics sounds they are focusing on. This will support their phonics learning and provide an interactive way to reinforce the sounds at home.</a:t>
            </a:r>
          </a:p>
          <a:p>
            <a:pPr marL="285750" indent="-285750">
              <a:buFontTx/>
              <a:buChar char="-"/>
            </a:pPr>
            <a:r>
              <a:rPr lang="en-GB" sz="1600"/>
              <a:t>As part of the half-termly curriculum overviews, we will be holding a fair each term linked to different subjects. We hope to promote opportunities for children to demonstrate their knowledge, areas of interest in a subject and for their parents/carers to be involved in discussion around different topics. </a:t>
            </a:r>
          </a:p>
          <a:p>
            <a:pPr marL="285750" indent="-285750">
              <a:buFontTx/>
              <a:buChar char="-"/>
            </a:pPr>
            <a:r>
              <a:rPr lang="en-GB" sz="1600"/>
              <a:t>Parents will be invited to attend the fair to celebrate and explore the range and depth of children’s extended learning across the school. This will encourage children’s intrinsic motivation to extend their learning beyond the classroom. Homework will therefore not be rewarded in the traditional methods such as by receiving house points. Similarly, it will not be ‘marked’ by class teachers. </a:t>
            </a:r>
            <a:endParaRPr lang="en-GB" sz="3200" b="1">
              <a:solidFill>
                <a:srgbClr val="660033"/>
              </a:solidFill>
            </a:endParaRPr>
          </a:p>
          <a:p>
            <a:endParaRPr lang="en-GB" sz="3200" b="1">
              <a:solidFill>
                <a:srgbClr val="660033"/>
              </a:solidFill>
            </a:endParaRPr>
          </a:p>
          <a:p>
            <a:endParaRPr lang="en-GB" sz="4000" b="1">
              <a:solidFill>
                <a:srgbClr val="660033"/>
              </a:solidFill>
            </a:endParaRPr>
          </a:p>
        </p:txBody>
      </p:sp>
    </p:spTree>
    <p:extLst>
      <p:ext uri="{BB962C8B-B14F-4D97-AF65-F5344CB8AC3E}">
        <p14:creationId xmlns:p14="http://schemas.microsoft.com/office/powerpoint/2010/main" val="70450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26" name="Picture 2" descr="Carrant Brook Junior School - Reading">
            <a:extLst>
              <a:ext uri="{FF2B5EF4-FFF2-40B4-BE49-F238E27FC236}">
                <a16:creationId xmlns:a16="http://schemas.microsoft.com/office/drawing/2014/main" id="{3A195D12-6B9E-4C53-6325-74E14F1E4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0421" y="786362"/>
            <a:ext cx="1584728" cy="22387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ECC2159-C704-7EC6-F411-707DC7CE32AF}"/>
              </a:ext>
            </a:extLst>
          </p:cNvPr>
          <p:cNvSpPr/>
          <p:nvPr/>
        </p:nvSpPr>
        <p:spPr>
          <a:xfrm>
            <a:off x="5940120" y="1143000"/>
            <a:ext cx="314906" cy="49926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F404274-F997-647E-19B2-99CD661FA96D}"/>
              </a:ext>
            </a:extLst>
          </p:cNvPr>
          <p:cNvSpPr txBox="1"/>
          <p:nvPr/>
        </p:nvSpPr>
        <p:spPr>
          <a:xfrm>
            <a:off x="728054" y="681335"/>
            <a:ext cx="7169036" cy="923330"/>
          </a:xfrm>
          <a:prstGeom prst="rect">
            <a:avLst/>
          </a:prstGeom>
          <a:noFill/>
        </p:spPr>
        <p:txBody>
          <a:bodyPr wrap="square" rtlCol="0">
            <a:spAutoFit/>
          </a:bodyPr>
          <a:lstStyle/>
          <a:p>
            <a:r>
              <a:rPr lang="en-GB" sz="5400" b="1"/>
              <a:t>Reading Homework</a:t>
            </a:r>
          </a:p>
        </p:txBody>
      </p:sp>
      <p:sp>
        <p:nvSpPr>
          <p:cNvPr id="3" name="Content Placeholder 2">
            <a:extLst>
              <a:ext uri="{FF2B5EF4-FFF2-40B4-BE49-F238E27FC236}">
                <a16:creationId xmlns:a16="http://schemas.microsoft.com/office/drawing/2014/main" id="{795FFD61-799C-C2D6-8431-DC90336372DA}"/>
              </a:ext>
            </a:extLst>
          </p:cNvPr>
          <p:cNvSpPr txBox="1">
            <a:spLocks/>
          </p:cNvSpPr>
          <p:nvPr/>
        </p:nvSpPr>
        <p:spPr>
          <a:xfrm>
            <a:off x="644040" y="1563678"/>
            <a:ext cx="9206542" cy="457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000">
              <a:latin typeface="Calibri" panose="020F0502020204030204" pitchFamily="34" charset="0"/>
              <a:cs typeface="Calibri" panose="020F0502020204030204" pitchFamily="34" charset="0"/>
            </a:endParaRPr>
          </a:p>
          <a:p>
            <a:pPr algn="l"/>
            <a:r>
              <a:rPr lang="en-GB" sz="2200"/>
              <a:t>We teach reading five times a week and we read to our classes five times per week.  Our expectation is that they also read their phonics or book band book at home, with an adult, five times per week (or more).   We know that lots of our children also enjoy being read to daily.  </a:t>
            </a:r>
          </a:p>
          <a:p>
            <a:pPr algn="l"/>
            <a:r>
              <a:rPr lang="en-GB" sz="2200">
                <a:latin typeface="Calibri" panose="020F0502020204030204" pitchFamily="34" charset="0"/>
                <a:cs typeface="Calibri" panose="020F0502020204030204" pitchFamily="34" charset="0"/>
              </a:rPr>
              <a:t>When you read with your child, please add a comment in their Reading Record. This could refer to any words they found challenging, questions you asked them and their responses or what they are enjoying about their book.   Our staff will look at Reading Logs every day and it is vital that we work together to help our children to read.</a:t>
            </a:r>
          </a:p>
          <a:p>
            <a:pPr algn="l"/>
            <a:r>
              <a:rPr lang="en-GB" sz="2200"/>
              <a:t>We would really appreciate your support in upholding our expectation of your child reading their phonics or book band book five times a week.   In addition, they will bring home a library book which they may need read to them.</a:t>
            </a:r>
            <a:endParaRPr lang="en-GB" sz="2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48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2B0FA95B9C2F40B7C410323FCA0DBC" ma:contentTypeVersion="19" ma:contentTypeDescription="Create a new document." ma:contentTypeScope="" ma:versionID="6a8767ab032c1573be4e9456433ca6c0">
  <xsd:schema xmlns:xsd="http://www.w3.org/2001/XMLSchema" xmlns:xs="http://www.w3.org/2001/XMLSchema" xmlns:p="http://schemas.microsoft.com/office/2006/metadata/properties" xmlns:ns2="89c7e375-963e-4ebd-93a6-c5bb60da4417" xmlns:ns3="9fc15f0b-0db7-4811-85a7-7adcdc4f4437" targetNamespace="http://schemas.microsoft.com/office/2006/metadata/properties" ma:root="true" ma:fieldsID="360c69d1903c56323b73126bda79a371" ns2:_="" ns3:_="">
    <xsd:import namespace="89c7e375-963e-4ebd-93a6-c5bb60da4417"/>
    <xsd:import namespace="9fc15f0b-0db7-4811-85a7-7adcdc4f44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_Flow_SignoffStatu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7e375-963e-4ebd-93a6-c5bb60da4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Flow_SignoffStatus" ma:index="16"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4ce45a-a6a1-49aa-903f-575675cff928"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c15f0b-0db7-4811-85a7-7adcdc4f44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85008d6-5e17-4a2d-b7d1-4ec1bf0af33f}" ma:internalName="TaxCatchAll" ma:showField="CatchAllData" ma:web="9fc15f0b-0db7-4811-85a7-7adcdc4f44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c7e375-963e-4ebd-93a6-c5bb60da4417">
      <Terms xmlns="http://schemas.microsoft.com/office/infopath/2007/PartnerControls"/>
    </lcf76f155ced4ddcb4097134ff3c332f>
    <_Flow_SignoffStatus xmlns="89c7e375-963e-4ebd-93a6-c5bb60da4417" xsi:nil="true"/>
    <TaxCatchAll xmlns="9fc15f0b-0db7-4811-85a7-7adcdc4f4437"/>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99D1A8-6DC0-4479-A068-48020F41EAA8}">
  <ds:schemaRefs>
    <ds:schemaRef ds:uri="89c7e375-963e-4ebd-93a6-c5bb60da4417"/>
    <ds:schemaRef ds:uri="9fc15f0b-0db7-4811-85a7-7adcdc4f44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EB5139-686F-4976-BFA8-64800C91C047}">
  <ds:schemaRefs>
    <ds:schemaRef ds:uri="89c7e375-963e-4ebd-93a6-c5bb60da4417"/>
    <ds:schemaRef ds:uri="9fc15f0b-0db7-4811-85a7-7adcdc4f44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2BE3A5C-689C-4958-83A1-E29A6D0E6B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Kerton</dc:creator>
  <cp:revision>5</cp:revision>
  <dcterms:created xsi:type="dcterms:W3CDTF">2023-08-18T18:44:29Z</dcterms:created>
  <dcterms:modified xsi:type="dcterms:W3CDTF">2025-09-23T14:16:37Z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0x010100712B0FA95B9C2F40B7C410323FCA0DBC</vt:lpwstr>
  </property>
  <property fmtid="{D5CDD505-2E9C-101B-9397-08002B2CF9AE}" pid="3" name="MediaServiceImageTags">
    <vt:lpwstr/>
  </property>
</Properties>
</file>